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79" r:id="rId11"/>
    <p:sldId id="280" r:id="rId12"/>
    <p:sldId id="281" r:id="rId13"/>
    <p:sldId id="263" r:id="rId14"/>
    <p:sldId id="264" r:id="rId15"/>
    <p:sldId id="265" r:id="rId16"/>
    <p:sldId id="266" r:id="rId17"/>
    <p:sldId id="267" r:id="rId18"/>
    <p:sldId id="268" r:id="rId19"/>
    <p:sldId id="272" r:id="rId20"/>
    <p:sldId id="271" r:id="rId21"/>
    <p:sldId id="269" r:id="rId22"/>
    <p:sldId id="270" r:id="rId23"/>
    <p:sldId id="273" r:id="rId24"/>
    <p:sldId id="274" r:id="rId25"/>
    <p:sldId id="275" r:id="rId26"/>
    <p:sldId id="276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uk-UA" dirty="0" smtClean="0"/>
              <a:t>Мережа</a:t>
            </a:r>
            <a:r>
              <a:rPr lang="uk-UA" baseline="0" dirty="0" smtClean="0"/>
              <a:t> груп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Кіл-ть груп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ранній вік</c:v>
                </c:pt>
                <c:pt idx="1">
                  <c:v>загального розвитку</c:v>
                </c:pt>
                <c:pt idx="2">
                  <c:v>інклюзивні групи</c:v>
                </c:pt>
                <c:pt idx="3">
                  <c:v>спеціальні групи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вересень</c:v>
                </c:pt>
                <c:pt idx="1">
                  <c:v>травень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3.4</c:v>
                </c:pt>
                <c:pt idx="1">
                  <c:v>12.2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вересень</c:v>
                </c:pt>
                <c:pt idx="1">
                  <c:v>травень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17.100000000000001</c:v>
                </c:pt>
                <c:pt idx="1">
                  <c:v>27.7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вересень</c:v>
                </c:pt>
                <c:pt idx="1">
                  <c:v>травень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47.1</c:v>
                </c:pt>
                <c:pt idx="1">
                  <c:v>47.9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вересень</c:v>
                </c:pt>
                <c:pt idx="1">
                  <c:v>травень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32.4</c:v>
                </c:pt>
                <c:pt idx="1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446272"/>
        <c:axId val="181904896"/>
        <c:axId val="0"/>
      </c:bar3DChart>
      <c:catAx>
        <c:axId val="17544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81904896"/>
        <c:crosses val="autoZero"/>
        <c:auto val="1"/>
        <c:lblAlgn val="ctr"/>
        <c:lblOffset val="100"/>
        <c:noMultiLvlLbl val="0"/>
      </c:catAx>
      <c:valAx>
        <c:axId val="1819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446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299 дітей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2019/2020 н.р.</c:v>
                </c:pt>
                <c:pt idx="1">
                  <c:v>2020/2021 н.р.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282 дитини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2019/2020 н.р.</c:v>
                </c:pt>
                <c:pt idx="1">
                  <c:v>2020/2021 н.р.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487744"/>
        <c:axId val="189514112"/>
        <c:axId val="0"/>
      </c:bar3DChart>
      <c:catAx>
        <c:axId val="18948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9514112"/>
        <c:crosses val="autoZero"/>
        <c:auto val="1"/>
        <c:lblAlgn val="ctr"/>
        <c:lblOffset val="100"/>
        <c:noMultiLvlLbl val="0"/>
      </c:catAx>
      <c:valAx>
        <c:axId val="18951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487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відпов. займ. Посаді - 10 осіб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Спеціаліст - 7 осіб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Спеціаліст 2 категорії - 3 особи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Спеціаліст 1 катег. - 7 осіб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спеціаліст вищої категорії - 5 осіб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звання вих.-мет. - 4 особи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5920640"/>
        <c:axId val="195922176"/>
        <c:axId val="0"/>
      </c:bar3DChart>
      <c:catAx>
        <c:axId val="19592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95922176"/>
        <c:crosses val="autoZero"/>
        <c:auto val="1"/>
        <c:lblAlgn val="ctr"/>
        <c:lblOffset val="100"/>
        <c:noMultiLvlLbl val="0"/>
      </c:catAx>
      <c:valAx>
        <c:axId val="19592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920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20-24 роки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25-29 років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30-34 роки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35-39 років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40-44 роки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45-49 років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50-54 роки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55+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901312"/>
        <c:axId val="129902848"/>
        <c:axId val="0"/>
      </c:bar3DChart>
      <c:catAx>
        <c:axId val="12990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9902848"/>
        <c:crosses val="autoZero"/>
        <c:auto val="1"/>
        <c:lblAlgn val="ctr"/>
        <c:lblOffset val="100"/>
        <c:noMultiLvlLbl val="0"/>
      </c:catAx>
      <c:valAx>
        <c:axId val="12990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901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діти учасників АТО (ООС) - 16 дітей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соціально - педагогічний аналіз ЗДО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малозабезпечені сімї - 6 дітей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соціально - педагогічний аналіз ЗДО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багатодітні - 9 дітей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соціально - педагогічний аналіз ЗДО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самотні матері - 2 дитини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соціально - педагогічний аналіз ЗДО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діти переселенці - 1 дитина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соціально - педагогічний аналіз ЗДО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діти з інвалідністю - 2 дитини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соціально - педагогічний аналіз ЗДО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ООП - 7 дітей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соціально - педагогічний аналіз ЗДО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ЧАЕС - 3 дитини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соціально - педагогічний аналіз ЗДО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673088"/>
        <c:axId val="129674624"/>
        <c:axId val="0"/>
      </c:bar3DChart>
      <c:catAx>
        <c:axId val="12967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674624"/>
        <c:crosses val="autoZero"/>
        <c:auto val="1"/>
        <c:lblAlgn val="ctr"/>
        <c:lblOffset val="100"/>
        <c:noMultiLvlLbl val="0"/>
      </c:catAx>
      <c:valAx>
        <c:axId val="12967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73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внутрішня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мотиваційна готовність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зовнішня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мотиваційна готовність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сформована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мотиваційна готовність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714048"/>
        <c:axId val="129715584"/>
        <c:axId val="0"/>
      </c:bar3DChart>
      <c:catAx>
        <c:axId val="12971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715584"/>
        <c:crosses val="autoZero"/>
        <c:auto val="1"/>
        <c:lblAlgn val="ctr"/>
        <c:lblOffset val="100"/>
        <c:noMultiLvlLbl val="0"/>
      </c:catAx>
      <c:valAx>
        <c:axId val="12971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14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рівень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внутрішня позиція школяра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 рівень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внутрішня позиція школяра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 рівень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внутрішня позиція школяра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775488"/>
        <c:axId val="129777024"/>
        <c:axId val="0"/>
      </c:bar3DChart>
      <c:catAx>
        <c:axId val="12977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777024"/>
        <c:crosses val="autoZero"/>
        <c:auto val="1"/>
        <c:lblAlgn val="ctr"/>
        <c:lblOffset val="100"/>
        <c:noMultiLvlLbl val="0"/>
      </c:catAx>
      <c:valAx>
        <c:axId val="12977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75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Шкільнозрілі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Шкільна зрілість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Середньо зрілі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Шкільна зрілість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Незрілі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Шкільна зрілість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824256"/>
        <c:axId val="129825792"/>
        <c:axId val="0"/>
      </c:bar3DChart>
      <c:catAx>
        <c:axId val="12982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9825792"/>
        <c:crosses val="autoZero"/>
        <c:auto val="1"/>
        <c:lblAlgn val="ctr"/>
        <c:lblOffset val="100"/>
        <c:noMultiLvlLbl val="0"/>
      </c:catAx>
      <c:valAx>
        <c:axId val="12982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2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жовтень</c:v>
                </c:pt>
                <c:pt idx="1">
                  <c:v>травень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16.100000000000001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жовтень</c:v>
                </c:pt>
                <c:pt idx="1">
                  <c:v>травень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52.3</c:v>
                </c:pt>
                <c:pt idx="1">
                  <c:v>74.3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жовтень</c:v>
                </c:pt>
                <c:pt idx="1">
                  <c:v>травень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47.7</c:v>
                </c:pt>
                <c:pt idx="1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900032"/>
        <c:axId val="181901568"/>
        <c:axId val="0"/>
      </c:bar3DChart>
      <c:catAx>
        <c:axId val="181900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81901568"/>
        <c:crosses val="autoZero"/>
        <c:auto val="1"/>
        <c:lblAlgn val="ctr"/>
        <c:lblOffset val="100"/>
        <c:noMultiLvlLbl val="0"/>
      </c:catAx>
      <c:valAx>
        <c:axId val="18190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900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A0F5E-EC47-4F33-B4E4-2691F8A58B6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A56E2E-662E-41B1-A3B6-B62A62896CF4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itchFamily="18" charset="0"/>
              <a:cs typeface="Times New Roman" pitchFamily="18" charset="0"/>
            </a:rPr>
            <a:t>Закон України</a:t>
          </a:r>
        </a:p>
        <a:p>
          <a:pPr algn="ctr"/>
          <a:r>
            <a:rPr lang="uk-UA" dirty="0" smtClean="0">
              <a:latin typeface="Times New Roman" pitchFamily="18" charset="0"/>
              <a:cs typeface="Times New Roman" pitchFamily="18" charset="0"/>
            </a:rPr>
            <a:t>«Про дошкільну освіту»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05F160-8C9A-43C5-A330-B70C025AD80E}" type="parTrans" cxnId="{ECA9035B-436A-45FB-B683-1F443D6C55C7}">
      <dgm:prSet/>
      <dgm:spPr/>
      <dgm:t>
        <a:bodyPr/>
        <a:lstStyle/>
        <a:p>
          <a:endParaRPr lang="ru-RU"/>
        </a:p>
      </dgm:t>
    </dgm:pt>
    <dgm:pt modelId="{2119617B-A3B4-4292-85CD-10FB50AD9F33}" type="sibTrans" cxnId="{ECA9035B-436A-45FB-B683-1F443D6C55C7}">
      <dgm:prSet/>
      <dgm:spPr/>
      <dgm:t>
        <a:bodyPr/>
        <a:lstStyle/>
        <a:p>
          <a:endParaRPr lang="ru-RU"/>
        </a:p>
      </dgm:t>
    </dgm:pt>
    <dgm:pt modelId="{1425564A-17CB-4451-B2E9-8484D02EAAC9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itchFamily="18" charset="0"/>
              <a:cs typeface="Times New Roman" pitchFamily="18" charset="0"/>
            </a:rPr>
            <a:t>Положення про дошкільний навчальний заклад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8B1742-7552-4930-8C55-D7F349473A7B}" type="parTrans" cxnId="{3F8C2AA2-55AD-4C39-9DA1-7BFCE852EA55}">
      <dgm:prSet/>
      <dgm:spPr/>
      <dgm:t>
        <a:bodyPr/>
        <a:lstStyle/>
        <a:p>
          <a:endParaRPr lang="ru-RU"/>
        </a:p>
      </dgm:t>
    </dgm:pt>
    <dgm:pt modelId="{06BD27A5-F081-4B61-8C57-23AB16BB5B2A}" type="sibTrans" cxnId="{3F8C2AA2-55AD-4C39-9DA1-7BFCE852EA55}">
      <dgm:prSet/>
      <dgm:spPr/>
      <dgm:t>
        <a:bodyPr/>
        <a:lstStyle/>
        <a:p>
          <a:endParaRPr lang="ru-RU"/>
        </a:p>
      </dgm:t>
    </dgm:pt>
    <dgm:pt modelId="{9C2B5313-0CA0-4D41-9007-3E205DF5EF34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itchFamily="18" charset="0"/>
              <a:cs typeface="Times New Roman" pitchFamily="18" charset="0"/>
            </a:rPr>
            <a:t>Наказ МОН України від 25.01.2005 № 55</a:t>
          </a:r>
        </a:p>
        <a:p>
          <a:pPr algn="ctr"/>
          <a:r>
            <a:rPr lang="uk-UA" dirty="0" smtClean="0">
              <a:latin typeface="Times New Roman" pitchFamily="18" charset="0"/>
              <a:cs typeface="Times New Roman" pitchFamily="18" charset="0"/>
            </a:rPr>
            <a:t>«Про затвердження керівників навчальних закладів»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BAB140C-D69C-4788-A0FB-DD043DCEE850}" type="parTrans" cxnId="{EFC4E073-A465-4E70-9A8F-7FA38B492DEF}">
      <dgm:prSet/>
      <dgm:spPr/>
      <dgm:t>
        <a:bodyPr/>
        <a:lstStyle/>
        <a:p>
          <a:endParaRPr lang="ru-RU"/>
        </a:p>
      </dgm:t>
    </dgm:pt>
    <dgm:pt modelId="{D51AEC90-9709-45B8-BE5F-FA77ECACA600}" type="sibTrans" cxnId="{EFC4E073-A465-4E70-9A8F-7FA38B492DEF}">
      <dgm:prSet/>
      <dgm:spPr/>
      <dgm:t>
        <a:bodyPr/>
        <a:lstStyle/>
        <a:p>
          <a:endParaRPr lang="ru-RU"/>
        </a:p>
      </dgm:t>
    </dgm:pt>
    <dgm:pt modelId="{D946A81A-73E0-4AB3-A119-064A9C69B31B}" type="pres">
      <dgm:prSet presAssocID="{CC3A0F5E-EC47-4F33-B4E4-2691F8A58B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4CAFB-C822-43B8-8ACB-0D4AE5C4B136}" type="pres">
      <dgm:prSet presAssocID="{66A56E2E-662E-41B1-A3B6-B62A62896CF4}" presName="composite" presStyleCnt="0"/>
      <dgm:spPr/>
    </dgm:pt>
    <dgm:pt modelId="{1AF55236-231D-404B-A31A-BEB04526B376}" type="pres">
      <dgm:prSet presAssocID="{66A56E2E-662E-41B1-A3B6-B62A62896CF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60548-8379-4AB8-9220-C2418FF1F7C5}" type="pres">
      <dgm:prSet presAssocID="{66A56E2E-662E-41B1-A3B6-B62A62896CF4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7D9844-2BB1-413D-84FF-3890E979A390}" type="pres">
      <dgm:prSet presAssocID="{2119617B-A3B4-4292-85CD-10FB50AD9F33}" presName="sibTrans" presStyleCnt="0"/>
      <dgm:spPr/>
    </dgm:pt>
    <dgm:pt modelId="{321ED7A8-89F0-4574-A93C-217AE9400528}" type="pres">
      <dgm:prSet presAssocID="{1425564A-17CB-4451-B2E9-8484D02EAAC9}" presName="composite" presStyleCnt="0"/>
      <dgm:spPr/>
    </dgm:pt>
    <dgm:pt modelId="{6EB3E62C-53BC-44A6-9475-E15173737ED5}" type="pres">
      <dgm:prSet presAssocID="{1425564A-17CB-4451-B2E9-8484D02EAAC9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5DCD9-7E73-4BBD-A2C9-7D5BADDFF3B2}" type="pres">
      <dgm:prSet presAssocID="{1425564A-17CB-4451-B2E9-8484D02EAAC9}" presName="rect2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27F1937-CDF3-43D5-B43D-A8DD8CA8DFF7}" type="pres">
      <dgm:prSet presAssocID="{06BD27A5-F081-4B61-8C57-23AB16BB5B2A}" presName="sibTrans" presStyleCnt="0"/>
      <dgm:spPr/>
    </dgm:pt>
    <dgm:pt modelId="{35605E62-8E07-42E3-BDBA-08BB861AD955}" type="pres">
      <dgm:prSet presAssocID="{9C2B5313-0CA0-4D41-9007-3E205DF5EF34}" presName="composite" presStyleCnt="0"/>
      <dgm:spPr/>
    </dgm:pt>
    <dgm:pt modelId="{8529EE6A-E35B-4BB1-B4AE-679358BDD166}" type="pres">
      <dgm:prSet presAssocID="{9C2B5313-0CA0-4D41-9007-3E205DF5EF34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73741-6A40-4305-8932-61BD43671480}" type="pres">
      <dgm:prSet presAssocID="{9C2B5313-0CA0-4D41-9007-3E205DF5EF34}" presName="rect2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ECA9035B-436A-45FB-B683-1F443D6C55C7}" srcId="{CC3A0F5E-EC47-4F33-B4E4-2691F8A58B64}" destId="{66A56E2E-662E-41B1-A3B6-B62A62896CF4}" srcOrd="0" destOrd="0" parTransId="{4B05F160-8C9A-43C5-A330-B70C025AD80E}" sibTransId="{2119617B-A3B4-4292-85CD-10FB50AD9F33}"/>
    <dgm:cxn modelId="{EFC4E073-A465-4E70-9A8F-7FA38B492DEF}" srcId="{CC3A0F5E-EC47-4F33-B4E4-2691F8A58B64}" destId="{9C2B5313-0CA0-4D41-9007-3E205DF5EF34}" srcOrd="2" destOrd="0" parTransId="{CBAB140C-D69C-4788-A0FB-DD043DCEE850}" sibTransId="{D51AEC90-9709-45B8-BE5F-FA77ECACA600}"/>
    <dgm:cxn modelId="{87F07FB1-CECA-46E4-BA4B-BB4027DFFB2D}" type="presOf" srcId="{66A56E2E-662E-41B1-A3B6-B62A62896CF4}" destId="{1AF55236-231D-404B-A31A-BEB04526B376}" srcOrd="0" destOrd="0" presId="urn:microsoft.com/office/officeart/2008/layout/PictureStrips"/>
    <dgm:cxn modelId="{9A965789-F1B6-4039-8296-F520FE6D0208}" type="presOf" srcId="{CC3A0F5E-EC47-4F33-B4E4-2691F8A58B64}" destId="{D946A81A-73E0-4AB3-A119-064A9C69B31B}" srcOrd="0" destOrd="0" presId="urn:microsoft.com/office/officeart/2008/layout/PictureStrips"/>
    <dgm:cxn modelId="{3F8C2AA2-55AD-4C39-9DA1-7BFCE852EA55}" srcId="{CC3A0F5E-EC47-4F33-B4E4-2691F8A58B64}" destId="{1425564A-17CB-4451-B2E9-8484D02EAAC9}" srcOrd="1" destOrd="0" parTransId="{308B1742-7552-4930-8C55-D7F349473A7B}" sibTransId="{06BD27A5-F081-4B61-8C57-23AB16BB5B2A}"/>
    <dgm:cxn modelId="{8D08273E-3131-4E60-9DD0-C04DD04CA8CA}" type="presOf" srcId="{9C2B5313-0CA0-4D41-9007-3E205DF5EF34}" destId="{8529EE6A-E35B-4BB1-B4AE-679358BDD166}" srcOrd="0" destOrd="0" presId="urn:microsoft.com/office/officeart/2008/layout/PictureStrips"/>
    <dgm:cxn modelId="{5ECE3FF3-577A-4003-8CBC-4D56C81DD50D}" type="presOf" srcId="{1425564A-17CB-4451-B2E9-8484D02EAAC9}" destId="{6EB3E62C-53BC-44A6-9475-E15173737ED5}" srcOrd="0" destOrd="0" presId="urn:microsoft.com/office/officeart/2008/layout/PictureStrips"/>
    <dgm:cxn modelId="{EB79437F-EE81-41A6-A29E-E01D974E358E}" type="presParOf" srcId="{D946A81A-73E0-4AB3-A119-064A9C69B31B}" destId="{3BA4CAFB-C822-43B8-8ACB-0D4AE5C4B136}" srcOrd="0" destOrd="0" presId="urn:microsoft.com/office/officeart/2008/layout/PictureStrips"/>
    <dgm:cxn modelId="{34126DD1-F116-4529-9FC0-344B43B03143}" type="presParOf" srcId="{3BA4CAFB-C822-43B8-8ACB-0D4AE5C4B136}" destId="{1AF55236-231D-404B-A31A-BEB04526B376}" srcOrd="0" destOrd="0" presId="urn:microsoft.com/office/officeart/2008/layout/PictureStrips"/>
    <dgm:cxn modelId="{B316CBD7-ADE3-4AFB-B9C5-FF6C932C4ACA}" type="presParOf" srcId="{3BA4CAFB-C822-43B8-8ACB-0D4AE5C4B136}" destId="{6D860548-8379-4AB8-9220-C2418FF1F7C5}" srcOrd="1" destOrd="0" presId="urn:microsoft.com/office/officeart/2008/layout/PictureStrips"/>
    <dgm:cxn modelId="{54CD3CD1-C6AC-4D66-BCB4-8C160683830E}" type="presParOf" srcId="{D946A81A-73E0-4AB3-A119-064A9C69B31B}" destId="{CC7D9844-2BB1-413D-84FF-3890E979A390}" srcOrd="1" destOrd="0" presId="urn:microsoft.com/office/officeart/2008/layout/PictureStrips"/>
    <dgm:cxn modelId="{BBF55C5C-ACE8-4EC0-ABC6-E1D97B660F4E}" type="presParOf" srcId="{D946A81A-73E0-4AB3-A119-064A9C69B31B}" destId="{321ED7A8-89F0-4574-A93C-217AE9400528}" srcOrd="2" destOrd="0" presId="urn:microsoft.com/office/officeart/2008/layout/PictureStrips"/>
    <dgm:cxn modelId="{9D19E4BF-FCD0-4B92-B984-0AE68ECFCCE7}" type="presParOf" srcId="{321ED7A8-89F0-4574-A93C-217AE9400528}" destId="{6EB3E62C-53BC-44A6-9475-E15173737ED5}" srcOrd="0" destOrd="0" presId="urn:microsoft.com/office/officeart/2008/layout/PictureStrips"/>
    <dgm:cxn modelId="{8F2B6394-7AC6-455D-AFA2-43DC2E262F13}" type="presParOf" srcId="{321ED7A8-89F0-4574-A93C-217AE9400528}" destId="{FB95DCD9-7E73-4BBD-A2C9-7D5BADDFF3B2}" srcOrd="1" destOrd="0" presId="urn:microsoft.com/office/officeart/2008/layout/PictureStrips"/>
    <dgm:cxn modelId="{B97A3264-1EF2-476C-8A74-62928CDC7791}" type="presParOf" srcId="{D946A81A-73E0-4AB3-A119-064A9C69B31B}" destId="{827F1937-CDF3-43D5-B43D-A8DD8CA8DFF7}" srcOrd="3" destOrd="0" presId="urn:microsoft.com/office/officeart/2008/layout/PictureStrips"/>
    <dgm:cxn modelId="{E9AB6204-ED78-4E75-95B8-7A72D274994F}" type="presParOf" srcId="{D946A81A-73E0-4AB3-A119-064A9C69B31B}" destId="{35605E62-8E07-42E3-BDBA-08BB861AD955}" srcOrd="4" destOrd="0" presId="urn:microsoft.com/office/officeart/2008/layout/PictureStrips"/>
    <dgm:cxn modelId="{95037524-825C-40FF-933C-B52A00E39E29}" type="presParOf" srcId="{35605E62-8E07-42E3-BDBA-08BB861AD955}" destId="{8529EE6A-E35B-4BB1-B4AE-679358BDD166}" srcOrd="0" destOrd="0" presId="urn:microsoft.com/office/officeart/2008/layout/PictureStrips"/>
    <dgm:cxn modelId="{E8F2E086-8165-4A43-B76E-6E816189A14D}" type="presParOf" srcId="{35605E62-8E07-42E3-BDBA-08BB861AD955}" destId="{7E673741-6A40-4305-8932-61BD436714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D7067-2E4E-40D2-901C-B7082BC93CC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D4CAC2-7D5F-4DAB-9115-1A0C67F5F295}">
      <dgm:prSet phldrT="[Текст]"/>
      <dgm:spPr/>
      <dgm:t>
        <a:bodyPr/>
        <a:lstStyle/>
        <a:p>
          <a:r>
            <a:rPr lang="uk-UA" dirty="0" smtClean="0"/>
            <a:t>Статут ЗДО № 118</a:t>
          </a:r>
          <a:endParaRPr lang="ru-RU" dirty="0"/>
        </a:p>
      </dgm:t>
    </dgm:pt>
    <dgm:pt modelId="{5597133B-0E61-4D58-826D-43A7C17F821C}" type="parTrans" cxnId="{7EB197C6-D965-463D-8B97-0FA46EEE60F6}">
      <dgm:prSet/>
      <dgm:spPr/>
      <dgm:t>
        <a:bodyPr/>
        <a:lstStyle/>
        <a:p>
          <a:endParaRPr lang="ru-RU"/>
        </a:p>
      </dgm:t>
    </dgm:pt>
    <dgm:pt modelId="{D4D1DE38-FBEA-4881-8C2F-8FAB5DD790F0}" type="sibTrans" cxnId="{7EB197C6-D965-463D-8B97-0FA46EEE60F6}">
      <dgm:prSet/>
      <dgm:spPr/>
      <dgm:t>
        <a:bodyPr/>
        <a:lstStyle/>
        <a:p>
          <a:endParaRPr lang="ru-RU"/>
        </a:p>
      </dgm:t>
    </dgm:pt>
    <dgm:pt modelId="{6624831A-BFB9-417C-A697-553B7542FB14}">
      <dgm:prSet phldrT="[Текст]"/>
      <dgm:spPr/>
      <dgm:t>
        <a:bodyPr/>
        <a:lstStyle/>
        <a:p>
          <a:r>
            <a:rPr lang="uk-UA" dirty="0" smtClean="0"/>
            <a:t>Правила внутрішнього трудового </a:t>
          </a:r>
          <a:r>
            <a:rPr lang="uk-UA" dirty="0" err="1" smtClean="0"/>
            <a:t>розпордку</a:t>
          </a:r>
          <a:endParaRPr lang="ru-RU" dirty="0"/>
        </a:p>
      </dgm:t>
    </dgm:pt>
    <dgm:pt modelId="{1123B050-C6D1-4B41-B0EF-69A73508FE00}" type="parTrans" cxnId="{E6B498E8-B97D-4509-8A98-C6FAAAB340FE}">
      <dgm:prSet/>
      <dgm:spPr/>
      <dgm:t>
        <a:bodyPr/>
        <a:lstStyle/>
        <a:p>
          <a:endParaRPr lang="ru-RU"/>
        </a:p>
      </dgm:t>
    </dgm:pt>
    <dgm:pt modelId="{B6EBBFCD-467C-488D-89B6-4ACF2C417873}" type="sibTrans" cxnId="{E6B498E8-B97D-4509-8A98-C6FAAAB340FE}">
      <dgm:prSet/>
      <dgm:spPr/>
      <dgm:t>
        <a:bodyPr/>
        <a:lstStyle/>
        <a:p>
          <a:endParaRPr lang="ru-RU"/>
        </a:p>
      </dgm:t>
    </dgm:pt>
    <dgm:pt modelId="{BF2230D2-BAD8-4617-A5C9-442383B3CD17}">
      <dgm:prSet phldrT="[Текст]"/>
      <dgm:spPr/>
      <dgm:t>
        <a:bodyPr/>
        <a:lstStyle/>
        <a:p>
          <a:r>
            <a:rPr lang="uk-UA" dirty="0" smtClean="0"/>
            <a:t>Посадові </a:t>
          </a:r>
          <a:r>
            <a:rPr lang="uk-UA" dirty="0" err="1" smtClean="0"/>
            <a:t>обовязки</a:t>
          </a:r>
          <a:r>
            <a:rPr lang="uk-UA" dirty="0" smtClean="0"/>
            <a:t> директора</a:t>
          </a:r>
          <a:endParaRPr lang="ru-RU" dirty="0"/>
        </a:p>
      </dgm:t>
    </dgm:pt>
    <dgm:pt modelId="{0060DD8E-1744-46F6-96A0-E2F72C950A28}" type="parTrans" cxnId="{BBA64E1D-C2A4-4693-8314-16B1A3C667B0}">
      <dgm:prSet/>
      <dgm:spPr/>
      <dgm:t>
        <a:bodyPr/>
        <a:lstStyle/>
        <a:p>
          <a:endParaRPr lang="ru-RU"/>
        </a:p>
      </dgm:t>
    </dgm:pt>
    <dgm:pt modelId="{0EB1D2FE-1083-4E5C-9630-5DDCD5D36A9D}" type="sibTrans" cxnId="{BBA64E1D-C2A4-4693-8314-16B1A3C667B0}">
      <dgm:prSet/>
      <dgm:spPr/>
      <dgm:t>
        <a:bodyPr/>
        <a:lstStyle/>
        <a:p>
          <a:endParaRPr lang="ru-RU"/>
        </a:p>
      </dgm:t>
    </dgm:pt>
    <dgm:pt modelId="{D569FB3F-6109-456E-91EB-3A763694212C}">
      <dgm:prSet phldrT="[Текст]"/>
      <dgm:spPr/>
      <dgm:t>
        <a:bodyPr/>
        <a:lstStyle/>
        <a:p>
          <a:r>
            <a:rPr lang="uk-UA" dirty="0" smtClean="0"/>
            <a:t>Закони України про освіту</a:t>
          </a:r>
          <a:endParaRPr lang="ru-RU" dirty="0"/>
        </a:p>
      </dgm:t>
    </dgm:pt>
    <dgm:pt modelId="{AC3B9716-6354-479C-9962-F6E5BDF874ED}" type="parTrans" cxnId="{2CE8A149-D619-46BF-93BC-F777B72361E0}">
      <dgm:prSet/>
      <dgm:spPr/>
      <dgm:t>
        <a:bodyPr/>
        <a:lstStyle/>
        <a:p>
          <a:endParaRPr lang="ru-RU"/>
        </a:p>
      </dgm:t>
    </dgm:pt>
    <dgm:pt modelId="{9DD259F4-65C7-4A25-B468-0C6D41420520}" type="sibTrans" cxnId="{2CE8A149-D619-46BF-93BC-F777B72361E0}">
      <dgm:prSet/>
      <dgm:spPr/>
      <dgm:t>
        <a:bodyPr/>
        <a:lstStyle/>
        <a:p>
          <a:endParaRPr lang="ru-RU"/>
        </a:p>
      </dgm:t>
    </dgm:pt>
    <dgm:pt modelId="{AAA40680-AE9E-4F72-AD1A-D896D541EDA1}" type="pres">
      <dgm:prSet presAssocID="{1D0D7067-2E4E-40D2-901C-B7082BC93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354BF1-DDFF-4C72-996D-6C4EA5C00D41}" type="pres">
      <dgm:prSet presAssocID="{10D4CAC2-7D5F-4DAB-9115-1A0C67F5F295}" presName="composite" presStyleCnt="0"/>
      <dgm:spPr/>
    </dgm:pt>
    <dgm:pt modelId="{A4C2C89C-CFDF-42AF-926C-14D5830EAB3E}" type="pres">
      <dgm:prSet presAssocID="{10D4CAC2-7D5F-4DAB-9115-1A0C67F5F295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CE009-6662-4160-9624-902FC47285D4}" type="pres">
      <dgm:prSet presAssocID="{10D4CAC2-7D5F-4DAB-9115-1A0C67F5F295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F3DD5B2-E210-416D-B63D-6C2FD9A5524C}" type="pres">
      <dgm:prSet presAssocID="{D4D1DE38-FBEA-4881-8C2F-8FAB5DD790F0}" presName="sibTrans" presStyleCnt="0"/>
      <dgm:spPr/>
    </dgm:pt>
    <dgm:pt modelId="{1010CB6C-6BA3-45FC-A932-FEFCC4CDADA6}" type="pres">
      <dgm:prSet presAssocID="{6624831A-BFB9-417C-A697-553B7542FB14}" presName="composite" presStyleCnt="0"/>
      <dgm:spPr/>
    </dgm:pt>
    <dgm:pt modelId="{929E69B8-AC34-4EFA-B9B6-2BA627BAAC09}" type="pres">
      <dgm:prSet presAssocID="{6624831A-BFB9-417C-A697-553B7542FB1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0652E-D8D3-4E05-B520-45B1EFE28CE3}" type="pres">
      <dgm:prSet presAssocID="{6624831A-BFB9-417C-A697-553B7542FB14}" presName="rect2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367A0BD-AC26-44DF-9807-B15FD0C3C535}" type="pres">
      <dgm:prSet presAssocID="{B6EBBFCD-467C-488D-89B6-4ACF2C417873}" presName="sibTrans" presStyleCnt="0"/>
      <dgm:spPr/>
    </dgm:pt>
    <dgm:pt modelId="{2EB0C99C-0D53-4F35-B1B1-7BCD5961CC65}" type="pres">
      <dgm:prSet presAssocID="{BF2230D2-BAD8-4617-A5C9-442383B3CD17}" presName="composite" presStyleCnt="0"/>
      <dgm:spPr/>
    </dgm:pt>
    <dgm:pt modelId="{95463F93-DA1D-419B-9FE9-C0F37BD24B15}" type="pres">
      <dgm:prSet presAssocID="{BF2230D2-BAD8-4617-A5C9-442383B3CD1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05E73-3E66-43F8-AFA9-121066DF5661}" type="pres">
      <dgm:prSet presAssocID="{BF2230D2-BAD8-4617-A5C9-442383B3CD17}" presName="rect2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E309EA-6121-4813-AF87-9395DF2428DA}" type="pres">
      <dgm:prSet presAssocID="{0EB1D2FE-1083-4E5C-9630-5DDCD5D36A9D}" presName="sibTrans" presStyleCnt="0"/>
      <dgm:spPr/>
    </dgm:pt>
    <dgm:pt modelId="{800A0103-68B7-4F4B-803D-B83D791A9591}" type="pres">
      <dgm:prSet presAssocID="{D569FB3F-6109-456E-91EB-3A763694212C}" presName="composite" presStyleCnt="0"/>
      <dgm:spPr/>
    </dgm:pt>
    <dgm:pt modelId="{CCFA3811-B4D8-43C5-B7B0-8C9A57181BA6}" type="pres">
      <dgm:prSet presAssocID="{D569FB3F-6109-456E-91EB-3A763694212C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D01AF-85AE-46C2-8C51-168EFBE921AC}" type="pres">
      <dgm:prSet presAssocID="{D569FB3F-6109-456E-91EB-3A763694212C}" presName="rect2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2B23C6D5-79EA-4063-AA4B-F3C3C77E5BF9}" type="presOf" srcId="{10D4CAC2-7D5F-4DAB-9115-1A0C67F5F295}" destId="{A4C2C89C-CFDF-42AF-926C-14D5830EAB3E}" srcOrd="0" destOrd="0" presId="urn:microsoft.com/office/officeart/2008/layout/PictureStrips"/>
    <dgm:cxn modelId="{82978414-7CCF-414F-806A-4D9184835DDD}" type="presOf" srcId="{BF2230D2-BAD8-4617-A5C9-442383B3CD17}" destId="{95463F93-DA1D-419B-9FE9-C0F37BD24B15}" srcOrd="0" destOrd="0" presId="urn:microsoft.com/office/officeart/2008/layout/PictureStrips"/>
    <dgm:cxn modelId="{E6B498E8-B97D-4509-8A98-C6FAAAB340FE}" srcId="{1D0D7067-2E4E-40D2-901C-B7082BC93CCC}" destId="{6624831A-BFB9-417C-A697-553B7542FB14}" srcOrd="1" destOrd="0" parTransId="{1123B050-C6D1-4B41-B0EF-69A73508FE00}" sibTransId="{B6EBBFCD-467C-488D-89B6-4ACF2C417873}"/>
    <dgm:cxn modelId="{2CE8A149-D619-46BF-93BC-F777B72361E0}" srcId="{1D0D7067-2E4E-40D2-901C-B7082BC93CCC}" destId="{D569FB3F-6109-456E-91EB-3A763694212C}" srcOrd="3" destOrd="0" parTransId="{AC3B9716-6354-479C-9962-F6E5BDF874ED}" sibTransId="{9DD259F4-65C7-4A25-B468-0C6D41420520}"/>
    <dgm:cxn modelId="{7EB197C6-D965-463D-8B97-0FA46EEE60F6}" srcId="{1D0D7067-2E4E-40D2-901C-B7082BC93CCC}" destId="{10D4CAC2-7D5F-4DAB-9115-1A0C67F5F295}" srcOrd="0" destOrd="0" parTransId="{5597133B-0E61-4D58-826D-43A7C17F821C}" sibTransId="{D4D1DE38-FBEA-4881-8C2F-8FAB5DD790F0}"/>
    <dgm:cxn modelId="{40DEACD3-BE86-45A6-A766-91F1AA60BDA3}" type="presOf" srcId="{D569FB3F-6109-456E-91EB-3A763694212C}" destId="{CCFA3811-B4D8-43C5-B7B0-8C9A57181BA6}" srcOrd="0" destOrd="0" presId="urn:microsoft.com/office/officeart/2008/layout/PictureStrips"/>
    <dgm:cxn modelId="{BBA64E1D-C2A4-4693-8314-16B1A3C667B0}" srcId="{1D0D7067-2E4E-40D2-901C-B7082BC93CCC}" destId="{BF2230D2-BAD8-4617-A5C9-442383B3CD17}" srcOrd="2" destOrd="0" parTransId="{0060DD8E-1744-46F6-96A0-E2F72C950A28}" sibTransId="{0EB1D2FE-1083-4E5C-9630-5DDCD5D36A9D}"/>
    <dgm:cxn modelId="{BED90BC2-FA6A-46D6-B64E-1A9D1CA05DC1}" type="presOf" srcId="{6624831A-BFB9-417C-A697-553B7542FB14}" destId="{929E69B8-AC34-4EFA-B9B6-2BA627BAAC09}" srcOrd="0" destOrd="0" presId="urn:microsoft.com/office/officeart/2008/layout/PictureStrips"/>
    <dgm:cxn modelId="{2A3B5FF4-278E-467C-A92E-E629709B278C}" type="presOf" srcId="{1D0D7067-2E4E-40D2-901C-B7082BC93CCC}" destId="{AAA40680-AE9E-4F72-AD1A-D896D541EDA1}" srcOrd="0" destOrd="0" presId="urn:microsoft.com/office/officeart/2008/layout/PictureStrips"/>
    <dgm:cxn modelId="{C5179634-9D85-401E-8D2C-9C97E576B259}" type="presParOf" srcId="{AAA40680-AE9E-4F72-AD1A-D896D541EDA1}" destId="{3F354BF1-DDFF-4C72-996D-6C4EA5C00D41}" srcOrd="0" destOrd="0" presId="urn:microsoft.com/office/officeart/2008/layout/PictureStrips"/>
    <dgm:cxn modelId="{D402E156-D117-4414-A7F3-65D20EEA650B}" type="presParOf" srcId="{3F354BF1-DDFF-4C72-996D-6C4EA5C00D41}" destId="{A4C2C89C-CFDF-42AF-926C-14D5830EAB3E}" srcOrd="0" destOrd="0" presId="urn:microsoft.com/office/officeart/2008/layout/PictureStrips"/>
    <dgm:cxn modelId="{E7AD0D32-927B-4C2F-99C4-B640C90D4F44}" type="presParOf" srcId="{3F354BF1-DDFF-4C72-996D-6C4EA5C00D41}" destId="{3D3CE009-6662-4160-9624-902FC47285D4}" srcOrd="1" destOrd="0" presId="urn:microsoft.com/office/officeart/2008/layout/PictureStrips"/>
    <dgm:cxn modelId="{710577A3-6713-49AE-A2CB-4C74BEAB0D0E}" type="presParOf" srcId="{AAA40680-AE9E-4F72-AD1A-D896D541EDA1}" destId="{4F3DD5B2-E210-416D-B63D-6C2FD9A5524C}" srcOrd="1" destOrd="0" presId="urn:microsoft.com/office/officeart/2008/layout/PictureStrips"/>
    <dgm:cxn modelId="{4AE8AAB8-F371-450A-AFC2-9F71B4F97E36}" type="presParOf" srcId="{AAA40680-AE9E-4F72-AD1A-D896D541EDA1}" destId="{1010CB6C-6BA3-45FC-A932-FEFCC4CDADA6}" srcOrd="2" destOrd="0" presId="urn:microsoft.com/office/officeart/2008/layout/PictureStrips"/>
    <dgm:cxn modelId="{C7BB3CCA-6BB0-4213-AA09-E67645FD4D22}" type="presParOf" srcId="{1010CB6C-6BA3-45FC-A932-FEFCC4CDADA6}" destId="{929E69B8-AC34-4EFA-B9B6-2BA627BAAC09}" srcOrd="0" destOrd="0" presId="urn:microsoft.com/office/officeart/2008/layout/PictureStrips"/>
    <dgm:cxn modelId="{086FED25-8D56-4666-B55F-48734824A4F6}" type="presParOf" srcId="{1010CB6C-6BA3-45FC-A932-FEFCC4CDADA6}" destId="{9680652E-D8D3-4E05-B520-45B1EFE28CE3}" srcOrd="1" destOrd="0" presId="urn:microsoft.com/office/officeart/2008/layout/PictureStrips"/>
    <dgm:cxn modelId="{82D373A2-6BA8-4065-A76F-E0A5E1E31E5D}" type="presParOf" srcId="{AAA40680-AE9E-4F72-AD1A-D896D541EDA1}" destId="{6367A0BD-AC26-44DF-9807-B15FD0C3C535}" srcOrd="3" destOrd="0" presId="urn:microsoft.com/office/officeart/2008/layout/PictureStrips"/>
    <dgm:cxn modelId="{B01C794A-DECE-4900-9FCD-265EC4F45822}" type="presParOf" srcId="{AAA40680-AE9E-4F72-AD1A-D896D541EDA1}" destId="{2EB0C99C-0D53-4F35-B1B1-7BCD5961CC65}" srcOrd="4" destOrd="0" presId="urn:microsoft.com/office/officeart/2008/layout/PictureStrips"/>
    <dgm:cxn modelId="{EF2547E3-14D6-49F5-8E38-6EB0592557C5}" type="presParOf" srcId="{2EB0C99C-0D53-4F35-B1B1-7BCD5961CC65}" destId="{95463F93-DA1D-419B-9FE9-C0F37BD24B15}" srcOrd="0" destOrd="0" presId="urn:microsoft.com/office/officeart/2008/layout/PictureStrips"/>
    <dgm:cxn modelId="{F90153C8-6125-43E3-9BA0-1E51245E85A5}" type="presParOf" srcId="{2EB0C99C-0D53-4F35-B1B1-7BCD5961CC65}" destId="{03F05E73-3E66-43F8-AFA9-121066DF5661}" srcOrd="1" destOrd="0" presId="urn:microsoft.com/office/officeart/2008/layout/PictureStrips"/>
    <dgm:cxn modelId="{183FAC18-3800-4443-B376-088B82B54A19}" type="presParOf" srcId="{AAA40680-AE9E-4F72-AD1A-D896D541EDA1}" destId="{D0E309EA-6121-4813-AF87-9395DF2428DA}" srcOrd="5" destOrd="0" presId="urn:microsoft.com/office/officeart/2008/layout/PictureStrips"/>
    <dgm:cxn modelId="{30601CAA-D6CB-40A9-B0B3-440739280BE6}" type="presParOf" srcId="{AAA40680-AE9E-4F72-AD1A-D896D541EDA1}" destId="{800A0103-68B7-4F4B-803D-B83D791A9591}" srcOrd="6" destOrd="0" presId="urn:microsoft.com/office/officeart/2008/layout/PictureStrips"/>
    <dgm:cxn modelId="{08CB939C-89D6-4E46-9AAE-BF99BDD42004}" type="presParOf" srcId="{800A0103-68B7-4F4B-803D-B83D791A9591}" destId="{CCFA3811-B4D8-43C5-B7B0-8C9A57181BA6}" srcOrd="0" destOrd="0" presId="urn:microsoft.com/office/officeart/2008/layout/PictureStrips"/>
    <dgm:cxn modelId="{E344F0B6-D7F2-4BE4-8444-27310E2E72DE}" type="presParOf" srcId="{800A0103-68B7-4F4B-803D-B83D791A9591}" destId="{8AFD01AF-85AE-46C2-8C51-168EFBE921A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ECD74-A554-4B4A-ADBE-DB5E41B4431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49EAA2-0C48-40F1-98A5-F6F0779BA8BB}">
      <dgm:prSet phldrT="[Текст]"/>
      <dgm:spPr>
        <a:ln>
          <a:noFill/>
        </a:ln>
      </dgm:spPr>
      <dgm:t>
        <a:bodyPr/>
        <a:lstStyle/>
        <a:p>
          <a:pPr algn="just"/>
          <a:r>
            <a:rPr lang="uk-UA" b="1" dirty="0" smtClean="0"/>
            <a:t>Якісна реалізація завдань дошкільної освіти, визначених Законом України «Про дошкільну освіту» та забезпечення рівня дошкільної освіти в межах державних вимог до її змісту й обсягу </a:t>
          </a:r>
          <a:endParaRPr lang="ru-RU" b="1" dirty="0"/>
        </a:p>
      </dgm:t>
    </dgm:pt>
    <dgm:pt modelId="{9F79463F-8CBA-439B-B726-7B91F067B3BE}" type="parTrans" cxnId="{208C33B3-4865-4E2D-8401-F6E1295C8F94}">
      <dgm:prSet/>
      <dgm:spPr/>
      <dgm:t>
        <a:bodyPr/>
        <a:lstStyle/>
        <a:p>
          <a:endParaRPr lang="ru-RU"/>
        </a:p>
      </dgm:t>
    </dgm:pt>
    <dgm:pt modelId="{D2512B31-014E-44E6-A787-0DACD509C15B}" type="sibTrans" cxnId="{208C33B3-4865-4E2D-8401-F6E1295C8F94}">
      <dgm:prSet/>
      <dgm:spPr/>
      <dgm:t>
        <a:bodyPr/>
        <a:lstStyle/>
        <a:p>
          <a:endParaRPr lang="ru-RU"/>
        </a:p>
      </dgm:t>
    </dgm:pt>
    <dgm:pt modelId="{8D644196-2C10-4D1B-B76C-872B50A68E84}">
      <dgm:prSet phldrT="[Текст]"/>
      <dgm:spPr/>
      <dgm:t>
        <a:bodyPr/>
        <a:lstStyle/>
        <a:p>
          <a:pPr algn="just"/>
          <a:r>
            <a:rPr lang="uk-UA" b="1" dirty="0" smtClean="0"/>
            <a:t>Контроль за відповідністю застосованих форм, методів і засобів розвитку, виховання й навчання дітей в закладі</a:t>
          </a:r>
          <a:endParaRPr lang="ru-RU" b="1" dirty="0"/>
        </a:p>
      </dgm:t>
    </dgm:pt>
    <dgm:pt modelId="{C974FFD5-7C1C-4E81-9D40-75E43BA87BB5}" type="parTrans" cxnId="{626FA9B7-1B59-47A2-A192-D188976A3802}">
      <dgm:prSet/>
      <dgm:spPr/>
      <dgm:t>
        <a:bodyPr/>
        <a:lstStyle/>
        <a:p>
          <a:endParaRPr lang="ru-RU"/>
        </a:p>
      </dgm:t>
    </dgm:pt>
    <dgm:pt modelId="{4268AC5E-7E4D-4006-8134-BEF43E995D5E}" type="sibTrans" cxnId="{626FA9B7-1B59-47A2-A192-D188976A3802}">
      <dgm:prSet/>
      <dgm:spPr/>
      <dgm:t>
        <a:bodyPr/>
        <a:lstStyle/>
        <a:p>
          <a:endParaRPr lang="ru-RU"/>
        </a:p>
      </dgm:t>
    </dgm:pt>
    <dgm:pt modelId="{CD757E6F-DA72-4EF1-8234-01D533F247F2}">
      <dgm:prSet phldrT="[Текст]"/>
      <dgm:spPr/>
      <dgm:t>
        <a:bodyPr/>
        <a:lstStyle/>
        <a:p>
          <a:r>
            <a:rPr lang="uk-UA" b="1" dirty="0" smtClean="0"/>
            <a:t>Формування мережі, комплектування груп відповідно до запиту батьків</a:t>
          </a:r>
          <a:endParaRPr lang="ru-RU" b="1" dirty="0"/>
        </a:p>
      </dgm:t>
    </dgm:pt>
    <dgm:pt modelId="{A3B0366E-C450-437B-B0BE-09307DE67DB7}" type="parTrans" cxnId="{DDF10D64-EA03-4FF4-9AFC-7A3BC2F7D4AE}">
      <dgm:prSet/>
      <dgm:spPr/>
      <dgm:t>
        <a:bodyPr/>
        <a:lstStyle/>
        <a:p>
          <a:endParaRPr lang="ru-RU"/>
        </a:p>
      </dgm:t>
    </dgm:pt>
    <dgm:pt modelId="{D858EDA4-FC7A-49B4-B5C4-220C991781AF}" type="sibTrans" cxnId="{DDF10D64-EA03-4FF4-9AFC-7A3BC2F7D4AE}">
      <dgm:prSet/>
      <dgm:spPr/>
      <dgm:t>
        <a:bodyPr/>
        <a:lstStyle/>
        <a:p>
          <a:endParaRPr lang="ru-RU"/>
        </a:p>
      </dgm:t>
    </dgm:pt>
    <dgm:pt modelId="{3295ABFA-78E5-4124-B5FD-835690CB1E1E}">
      <dgm:prSet phldrT="[Текст]"/>
      <dgm:spPr/>
      <dgm:t>
        <a:bodyPr/>
        <a:lstStyle/>
        <a:p>
          <a:r>
            <a:rPr lang="uk-UA" b="1" dirty="0" smtClean="0"/>
            <a:t>Дотримання санітарно – гігієнічних, протипожежних норм і правил техніки безпеки, вимог безпечної життєдіяльності дітей і працівників</a:t>
          </a:r>
          <a:endParaRPr lang="ru-RU" b="1" dirty="0"/>
        </a:p>
      </dgm:t>
    </dgm:pt>
    <dgm:pt modelId="{FD30F5FD-FCC8-4B36-967F-6E5E600A6EDF}" type="parTrans" cxnId="{DD084EBC-8178-4AA3-BD36-0B2948904A5A}">
      <dgm:prSet/>
      <dgm:spPr/>
      <dgm:t>
        <a:bodyPr/>
        <a:lstStyle/>
        <a:p>
          <a:endParaRPr lang="ru-RU"/>
        </a:p>
      </dgm:t>
    </dgm:pt>
    <dgm:pt modelId="{28D91E7F-5BBC-4845-B00C-911BDBDC89D8}" type="sibTrans" cxnId="{DD084EBC-8178-4AA3-BD36-0B2948904A5A}">
      <dgm:prSet/>
      <dgm:spPr/>
      <dgm:t>
        <a:bodyPr/>
        <a:lstStyle/>
        <a:p>
          <a:endParaRPr lang="ru-RU"/>
        </a:p>
      </dgm:t>
    </dgm:pt>
    <dgm:pt modelId="{92C04710-D710-4515-A1C0-9AEE6FA9E389}">
      <dgm:prSet phldrT="[Текст]"/>
      <dgm:spPr/>
      <dgm:t>
        <a:bodyPr/>
        <a:lstStyle/>
        <a:p>
          <a:r>
            <a:rPr lang="uk-UA" b="1" dirty="0" smtClean="0"/>
            <a:t>Підтримка ініціатив, як з боку батьків так і збоку працівників закладу, щодо вдосконалення </a:t>
          </a:r>
          <a:r>
            <a:rPr lang="uk-UA" b="1" dirty="0" err="1" smtClean="0"/>
            <a:t>навчально</a:t>
          </a:r>
          <a:r>
            <a:rPr lang="uk-UA" b="1" dirty="0" smtClean="0"/>
            <a:t> – виховного процесу</a:t>
          </a:r>
          <a:endParaRPr lang="ru-RU" b="1" dirty="0"/>
        </a:p>
      </dgm:t>
    </dgm:pt>
    <dgm:pt modelId="{45EBB257-CDBA-4D54-B290-4FB9FFDBC7EF}" type="parTrans" cxnId="{DE07AFA0-3C97-4AF6-BB71-70C18AF97CC5}">
      <dgm:prSet/>
      <dgm:spPr/>
      <dgm:t>
        <a:bodyPr/>
        <a:lstStyle/>
        <a:p>
          <a:endParaRPr lang="ru-RU"/>
        </a:p>
      </dgm:t>
    </dgm:pt>
    <dgm:pt modelId="{52FC1F8C-A26E-4654-9F3B-13E8BA7887D9}" type="sibTrans" cxnId="{DE07AFA0-3C97-4AF6-BB71-70C18AF97CC5}">
      <dgm:prSet/>
      <dgm:spPr/>
      <dgm:t>
        <a:bodyPr/>
        <a:lstStyle/>
        <a:p>
          <a:endParaRPr lang="ru-RU"/>
        </a:p>
      </dgm:t>
    </dgm:pt>
    <dgm:pt modelId="{D753404B-5727-4FC1-BFB6-897A466EA174}" type="pres">
      <dgm:prSet presAssocID="{C20ECD74-A554-4B4A-ADBE-DB5E41B4431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32871-06D9-4DEC-BE68-D75DFF225DA1}" type="pres">
      <dgm:prSet presAssocID="{C20ECD74-A554-4B4A-ADBE-DB5E41B44313}" presName="dummyMaxCanvas" presStyleCnt="0">
        <dgm:presLayoutVars/>
      </dgm:prSet>
      <dgm:spPr/>
    </dgm:pt>
    <dgm:pt modelId="{1E9D77EA-D156-4080-B4A7-B5B4C12B5D63}" type="pres">
      <dgm:prSet presAssocID="{C20ECD74-A554-4B4A-ADBE-DB5E41B4431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E3335-D1DD-4A23-BA83-3CD09805308D}" type="pres">
      <dgm:prSet presAssocID="{C20ECD74-A554-4B4A-ADBE-DB5E41B4431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20482-9674-4A2E-96DA-E24D8B41C8B2}" type="pres">
      <dgm:prSet presAssocID="{C20ECD74-A554-4B4A-ADBE-DB5E41B4431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6EDD8-B838-4019-854C-9832F0BB9B73}" type="pres">
      <dgm:prSet presAssocID="{C20ECD74-A554-4B4A-ADBE-DB5E41B4431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63B67-3025-4D5F-905B-62604C237CF0}" type="pres">
      <dgm:prSet presAssocID="{C20ECD74-A554-4B4A-ADBE-DB5E41B4431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FBEE4-57FF-40B7-A8E7-79507BB43583}" type="pres">
      <dgm:prSet presAssocID="{C20ECD74-A554-4B4A-ADBE-DB5E41B4431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7EE2C-766F-4CF8-8114-0DB86F263B32}" type="pres">
      <dgm:prSet presAssocID="{C20ECD74-A554-4B4A-ADBE-DB5E41B4431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57854-B2B5-4EAA-8731-8A5992C1E7CC}" type="pres">
      <dgm:prSet presAssocID="{C20ECD74-A554-4B4A-ADBE-DB5E41B4431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3C06E-F91C-4014-88ED-4F4F8CAF68E9}" type="pres">
      <dgm:prSet presAssocID="{C20ECD74-A554-4B4A-ADBE-DB5E41B4431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42768-6289-4B47-A079-F70EF238EB28}" type="pres">
      <dgm:prSet presAssocID="{C20ECD74-A554-4B4A-ADBE-DB5E41B4431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ABBD5-F525-45A0-9B6A-71A2EC273EDF}" type="pres">
      <dgm:prSet presAssocID="{C20ECD74-A554-4B4A-ADBE-DB5E41B4431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50799-CA39-40AD-82E5-A746037B9741}" type="pres">
      <dgm:prSet presAssocID="{C20ECD74-A554-4B4A-ADBE-DB5E41B4431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02CE5-96A5-4C74-B591-B43BBBBA130A}" type="pres">
      <dgm:prSet presAssocID="{C20ECD74-A554-4B4A-ADBE-DB5E41B4431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22E57-0A8D-47F0-9503-19CCD8444C6E}" type="pres">
      <dgm:prSet presAssocID="{C20ECD74-A554-4B4A-ADBE-DB5E41B4431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6B355-8E7B-4B8C-8DDF-8865D2653A5D}" type="presOf" srcId="{92C04710-D710-4515-A1C0-9AEE6FA9E389}" destId="{48263B67-3025-4D5F-905B-62604C237CF0}" srcOrd="0" destOrd="0" presId="urn:microsoft.com/office/officeart/2005/8/layout/vProcess5"/>
    <dgm:cxn modelId="{2980B32E-1826-4796-BDCF-52A7F0037647}" type="presOf" srcId="{8D644196-2C10-4D1B-B76C-872B50A68E84}" destId="{457E3335-D1DD-4A23-BA83-3CD09805308D}" srcOrd="0" destOrd="0" presId="urn:microsoft.com/office/officeart/2005/8/layout/vProcess5"/>
    <dgm:cxn modelId="{DDF10D64-EA03-4FF4-9AFC-7A3BC2F7D4AE}" srcId="{C20ECD74-A554-4B4A-ADBE-DB5E41B44313}" destId="{CD757E6F-DA72-4EF1-8234-01D533F247F2}" srcOrd="2" destOrd="0" parTransId="{A3B0366E-C450-437B-B0BE-09307DE67DB7}" sibTransId="{D858EDA4-FC7A-49B4-B5C4-220C991781AF}"/>
    <dgm:cxn modelId="{B838B5AB-AC1D-44FD-9C85-3E0426DD2A1E}" type="presOf" srcId="{7249EAA2-0C48-40F1-98A5-F6F0779BA8BB}" destId="{1E9D77EA-D156-4080-B4A7-B5B4C12B5D63}" srcOrd="0" destOrd="0" presId="urn:microsoft.com/office/officeart/2005/8/layout/vProcess5"/>
    <dgm:cxn modelId="{CC9805FF-A78D-4865-A342-3A1986B63D7C}" type="presOf" srcId="{8D644196-2C10-4D1B-B76C-872B50A68E84}" destId="{ACAABBD5-F525-45A0-9B6A-71A2EC273EDF}" srcOrd="1" destOrd="0" presId="urn:microsoft.com/office/officeart/2005/8/layout/vProcess5"/>
    <dgm:cxn modelId="{E7E56741-C3C0-4BA8-B643-E980CF90E27E}" type="presOf" srcId="{3295ABFA-78E5-4124-B5FD-835690CB1E1E}" destId="{36602CE5-96A5-4C74-B591-B43BBBBA130A}" srcOrd="1" destOrd="0" presId="urn:microsoft.com/office/officeart/2005/8/layout/vProcess5"/>
    <dgm:cxn modelId="{626FA9B7-1B59-47A2-A192-D188976A3802}" srcId="{C20ECD74-A554-4B4A-ADBE-DB5E41B44313}" destId="{8D644196-2C10-4D1B-B76C-872B50A68E84}" srcOrd="1" destOrd="0" parTransId="{C974FFD5-7C1C-4E81-9D40-75E43BA87BB5}" sibTransId="{4268AC5E-7E4D-4006-8134-BEF43E995D5E}"/>
    <dgm:cxn modelId="{1AC3ACAD-0D66-4DEF-A0F7-A18F26EDE119}" type="presOf" srcId="{3295ABFA-78E5-4124-B5FD-835690CB1E1E}" destId="{DCE6EDD8-B838-4019-854C-9832F0BB9B73}" srcOrd="0" destOrd="0" presId="urn:microsoft.com/office/officeart/2005/8/layout/vProcess5"/>
    <dgm:cxn modelId="{DE07AFA0-3C97-4AF6-BB71-70C18AF97CC5}" srcId="{C20ECD74-A554-4B4A-ADBE-DB5E41B44313}" destId="{92C04710-D710-4515-A1C0-9AEE6FA9E389}" srcOrd="4" destOrd="0" parTransId="{45EBB257-CDBA-4D54-B290-4FB9FFDBC7EF}" sibTransId="{52FC1F8C-A26E-4654-9F3B-13E8BA7887D9}"/>
    <dgm:cxn modelId="{208C33B3-4865-4E2D-8401-F6E1295C8F94}" srcId="{C20ECD74-A554-4B4A-ADBE-DB5E41B44313}" destId="{7249EAA2-0C48-40F1-98A5-F6F0779BA8BB}" srcOrd="0" destOrd="0" parTransId="{9F79463F-8CBA-439B-B726-7B91F067B3BE}" sibTransId="{D2512B31-014E-44E6-A787-0DACD509C15B}"/>
    <dgm:cxn modelId="{69528A99-ECAE-400C-A6F3-384CE6055572}" type="presOf" srcId="{D2512B31-014E-44E6-A787-0DACD509C15B}" destId="{B68FBEE4-57FF-40B7-A8E7-79507BB43583}" srcOrd="0" destOrd="0" presId="urn:microsoft.com/office/officeart/2005/8/layout/vProcess5"/>
    <dgm:cxn modelId="{641EDCBB-3FBC-4841-905C-C3CA2F198830}" type="presOf" srcId="{7249EAA2-0C48-40F1-98A5-F6F0779BA8BB}" destId="{32642768-6289-4B47-A079-F70EF238EB28}" srcOrd="1" destOrd="0" presId="urn:microsoft.com/office/officeart/2005/8/layout/vProcess5"/>
    <dgm:cxn modelId="{7C2ED81B-20DE-4F96-A756-08DF69DC89E3}" type="presOf" srcId="{4268AC5E-7E4D-4006-8134-BEF43E995D5E}" destId="{FA87EE2C-766F-4CF8-8114-0DB86F263B32}" srcOrd="0" destOrd="0" presId="urn:microsoft.com/office/officeart/2005/8/layout/vProcess5"/>
    <dgm:cxn modelId="{9987065F-93D2-4B55-8DB8-3609F7789C7E}" type="presOf" srcId="{D858EDA4-FC7A-49B4-B5C4-220C991781AF}" destId="{F3157854-B2B5-4EAA-8731-8A5992C1E7CC}" srcOrd="0" destOrd="0" presId="urn:microsoft.com/office/officeart/2005/8/layout/vProcess5"/>
    <dgm:cxn modelId="{DD084EBC-8178-4AA3-BD36-0B2948904A5A}" srcId="{C20ECD74-A554-4B4A-ADBE-DB5E41B44313}" destId="{3295ABFA-78E5-4124-B5FD-835690CB1E1E}" srcOrd="3" destOrd="0" parTransId="{FD30F5FD-FCC8-4B36-967F-6E5E600A6EDF}" sibTransId="{28D91E7F-5BBC-4845-B00C-911BDBDC89D8}"/>
    <dgm:cxn modelId="{2956C2AD-C87B-4D54-B02D-4C6E9B09526F}" type="presOf" srcId="{92C04710-D710-4515-A1C0-9AEE6FA9E389}" destId="{12722E57-0A8D-47F0-9503-19CCD8444C6E}" srcOrd="1" destOrd="0" presId="urn:microsoft.com/office/officeart/2005/8/layout/vProcess5"/>
    <dgm:cxn modelId="{F730B79D-5035-422D-9D13-49A4CA7B3AEA}" type="presOf" srcId="{C20ECD74-A554-4B4A-ADBE-DB5E41B44313}" destId="{D753404B-5727-4FC1-BFB6-897A466EA174}" srcOrd="0" destOrd="0" presId="urn:microsoft.com/office/officeart/2005/8/layout/vProcess5"/>
    <dgm:cxn modelId="{3C47A37A-32B4-40AB-ADC2-9032AA252DEF}" type="presOf" srcId="{CD757E6F-DA72-4EF1-8234-01D533F247F2}" destId="{E9E50799-CA39-40AD-82E5-A746037B9741}" srcOrd="1" destOrd="0" presId="urn:microsoft.com/office/officeart/2005/8/layout/vProcess5"/>
    <dgm:cxn modelId="{7BA6F629-040E-4C7F-A000-527F864C69BE}" type="presOf" srcId="{CD757E6F-DA72-4EF1-8234-01D533F247F2}" destId="{C3020482-9674-4A2E-96DA-E24D8B41C8B2}" srcOrd="0" destOrd="0" presId="urn:microsoft.com/office/officeart/2005/8/layout/vProcess5"/>
    <dgm:cxn modelId="{F2FEB3CA-E3E7-4155-894D-1DA8FD40F469}" type="presOf" srcId="{28D91E7F-5BBC-4845-B00C-911BDBDC89D8}" destId="{F993C06E-F91C-4014-88ED-4F4F8CAF68E9}" srcOrd="0" destOrd="0" presId="urn:microsoft.com/office/officeart/2005/8/layout/vProcess5"/>
    <dgm:cxn modelId="{A999BC15-AD92-4919-B5DA-7E7448E05D96}" type="presParOf" srcId="{D753404B-5727-4FC1-BFB6-897A466EA174}" destId="{7A732871-06D9-4DEC-BE68-D75DFF225DA1}" srcOrd="0" destOrd="0" presId="urn:microsoft.com/office/officeart/2005/8/layout/vProcess5"/>
    <dgm:cxn modelId="{0018C16B-4B70-4DFA-A382-9000F0F6629E}" type="presParOf" srcId="{D753404B-5727-4FC1-BFB6-897A466EA174}" destId="{1E9D77EA-D156-4080-B4A7-B5B4C12B5D63}" srcOrd="1" destOrd="0" presId="urn:microsoft.com/office/officeart/2005/8/layout/vProcess5"/>
    <dgm:cxn modelId="{C0C1D984-CD1C-4FAA-9794-8C9DE45446EA}" type="presParOf" srcId="{D753404B-5727-4FC1-BFB6-897A466EA174}" destId="{457E3335-D1DD-4A23-BA83-3CD09805308D}" srcOrd="2" destOrd="0" presId="urn:microsoft.com/office/officeart/2005/8/layout/vProcess5"/>
    <dgm:cxn modelId="{AE71AA62-DBA3-49FD-9404-6484A2C5C0B1}" type="presParOf" srcId="{D753404B-5727-4FC1-BFB6-897A466EA174}" destId="{C3020482-9674-4A2E-96DA-E24D8B41C8B2}" srcOrd="3" destOrd="0" presId="urn:microsoft.com/office/officeart/2005/8/layout/vProcess5"/>
    <dgm:cxn modelId="{4F994E3E-B5DA-4793-B62C-832D5332B808}" type="presParOf" srcId="{D753404B-5727-4FC1-BFB6-897A466EA174}" destId="{DCE6EDD8-B838-4019-854C-9832F0BB9B73}" srcOrd="4" destOrd="0" presId="urn:microsoft.com/office/officeart/2005/8/layout/vProcess5"/>
    <dgm:cxn modelId="{5D73CAC9-D6C0-49A8-8FD5-E29F28971F46}" type="presParOf" srcId="{D753404B-5727-4FC1-BFB6-897A466EA174}" destId="{48263B67-3025-4D5F-905B-62604C237CF0}" srcOrd="5" destOrd="0" presId="urn:microsoft.com/office/officeart/2005/8/layout/vProcess5"/>
    <dgm:cxn modelId="{FE8C8A20-8C58-4677-A287-DD9199C36F5F}" type="presParOf" srcId="{D753404B-5727-4FC1-BFB6-897A466EA174}" destId="{B68FBEE4-57FF-40B7-A8E7-79507BB43583}" srcOrd="6" destOrd="0" presId="urn:microsoft.com/office/officeart/2005/8/layout/vProcess5"/>
    <dgm:cxn modelId="{AACC4500-9571-40A2-99C4-6329E20670DF}" type="presParOf" srcId="{D753404B-5727-4FC1-BFB6-897A466EA174}" destId="{FA87EE2C-766F-4CF8-8114-0DB86F263B32}" srcOrd="7" destOrd="0" presId="urn:microsoft.com/office/officeart/2005/8/layout/vProcess5"/>
    <dgm:cxn modelId="{2512B489-165B-46D2-AC73-AD2290B5798A}" type="presParOf" srcId="{D753404B-5727-4FC1-BFB6-897A466EA174}" destId="{F3157854-B2B5-4EAA-8731-8A5992C1E7CC}" srcOrd="8" destOrd="0" presId="urn:microsoft.com/office/officeart/2005/8/layout/vProcess5"/>
    <dgm:cxn modelId="{76557384-F288-473D-8CB8-153FB08DDD5D}" type="presParOf" srcId="{D753404B-5727-4FC1-BFB6-897A466EA174}" destId="{F993C06E-F91C-4014-88ED-4F4F8CAF68E9}" srcOrd="9" destOrd="0" presId="urn:microsoft.com/office/officeart/2005/8/layout/vProcess5"/>
    <dgm:cxn modelId="{8DA8D926-0C07-4794-964E-DE51D586EE58}" type="presParOf" srcId="{D753404B-5727-4FC1-BFB6-897A466EA174}" destId="{32642768-6289-4B47-A079-F70EF238EB28}" srcOrd="10" destOrd="0" presId="urn:microsoft.com/office/officeart/2005/8/layout/vProcess5"/>
    <dgm:cxn modelId="{1DB87DA3-97FE-4D28-A6A9-C6288F6AF813}" type="presParOf" srcId="{D753404B-5727-4FC1-BFB6-897A466EA174}" destId="{ACAABBD5-F525-45A0-9B6A-71A2EC273EDF}" srcOrd="11" destOrd="0" presId="urn:microsoft.com/office/officeart/2005/8/layout/vProcess5"/>
    <dgm:cxn modelId="{D17C2E22-F3DF-44D2-912A-A09FD007BB60}" type="presParOf" srcId="{D753404B-5727-4FC1-BFB6-897A466EA174}" destId="{E9E50799-CA39-40AD-82E5-A746037B9741}" srcOrd="12" destOrd="0" presId="urn:microsoft.com/office/officeart/2005/8/layout/vProcess5"/>
    <dgm:cxn modelId="{3209898F-C7D8-4113-8C88-9F9C76F72E51}" type="presParOf" srcId="{D753404B-5727-4FC1-BFB6-897A466EA174}" destId="{36602CE5-96A5-4C74-B591-B43BBBBA130A}" srcOrd="13" destOrd="0" presId="urn:microsoft.com/office/officeart/2005/8/layout/vProcess5"/>
    <dgm:cxn modelId="{877159F5-476B-4468-BF4D-D9343A30882B}" type="presParOf" srcId="{D753404B-5727-4FC1-BFB6-897A466EA174}" destId="{12722E57-0A8D-47F0-9503-19CCD8444C6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55236-231D-404B-A31A-BEB04526B376}">
      <dsp:nvSpPr>
        <dsp:cNvPr id="0" name=""/>
        <dsp:cNvSpPr/>
      </dsp:nvSpPr>
      <dsp:spPr>
        <a:xfrm>
          <a:off x="468801" y="457417"/>
          <a:ext cx="3755374" cy="1173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888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Закон України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«Про дошкільну освіту»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801" y="457417"/>
        <a:ext cx="3755374" cy="1173554"/>
      </dsp:txXfrm>
    </dsp:sp>
    <dsp:sp modelId="{6D860548-8379-4AB8-9220-C2418FF1F7C5}">
      <dsp:nvSpPr>
        <dsp:cNvPr id="0" name=""/>
        <dsp:cNvSpPr/>
      </dsp:nvSpPr>
      <dsp:spPr>
        <a:xfrm>
          <a:off x="312327" y="287903"/>
          <a:ext cx="821488" cy="12322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3E62C-53BC-44A6-9475-E15173737ED5}">
      <dsp:nvSpPr>
        <dsp:cNvPr id="0" name=""/>
        <dsp:cNvSpPr/>
      </dsp:nvSpPr>
      <dsp:spPr>
        <a:xfrm>
          <a:off x="468801" y="1934791"/>
          <a:ext cx="3755374" cy="1173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888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Положення про дошкільний навчальний заклад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801" y="1934791"/>
        <a:ext cx="3755374" cy="1173554"/>
      </dsp:txXfrm>
    </dsp:sp>
    <dsp:sp modelId="{FB95DCD9-7E73-4BBD-A2C9-7D5BADDFF3B2}">
      <dsp:nvSpPr>
        <dsp:cNvPr id="0" name=""/>
        <dsp:cNvSpPr/>
      </dsp:nvSpPr>
      <dsp:spPr>
        <a:xfrm>
          <a:off x="312327" y="1765278"/>
          <a:ext cx="821488" cy="12322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9EE6A-E35B-4BB1-B4AE-679358BDD166}">
      <dsp:nvSpPr>
        <dsp:cNvPr id="0" name=""/>
        <dsp:cNvSpPr/>
      </dsp:nvSpPr>
      <dsp:spPr>
        <a:xfrm>
          <a:off x="468801" y="3412166"/>
          <a:ext cx="3755374" cy="1173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888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Наказ МОН України від 25.01.2005 № 55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itchFamily="18" charset="0"/>
              <a:cs typeface="Times New Roman" pitchFamily="18" charset="0"/>
            </a:rPr>
            <a:t>«Про затвердження керівників навчальних закладів»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801" y="3412166"/>
        <a:ext cx="3755374" cy="1173554"/>
      </dsp:txXfrm>
    </dsp:sp>
    <dsp:sp modelId="{7E673741-6A40-4305-8932-61BD43671480}">
      <dsp:nvSpPr>
        <dsp:cNvPr id="0" name=""/>
        <dsp:cNvSpPr/>
      </dsp:nvSpPr>
      <dsp:spPr>
        <a:xfrm>
          <a:off x="312327" y="3242653"/>
          <a:ext cx="821488" cy="12322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2C89C-CFDF-42AF-926C-14D5830EAB3E}">
      <dsp:nvSpPr>
        <dsp:cNvPr id="0" name=""/>
        <dsp:cNvSpPr/>
      </dsp:nvSpPr>
      <dsp:spPr>
        <a:xfrm>
          <a:off x="1404888" y="371315"/>
          <a:ext cx="2853744" cy="8917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043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Статут ЗДО № 118</a:t>
          </a:r>
          <a:endParaRPr lang="ru-RU" sz="1700" kern="1200" dirty="0"/>
        </a:p>
      </dsp:txBody>
      <dsp:txXfrm>
        <a:off x="1404888" y="371315"/>
        <a:ext cx="2853744" cy="891795"/>
      </dsp:txXfrm>
    </dsp:sp>
    <dsp:sp modelId="{3D3CE009-6662-4160-9624-902FC47285D4}">
      <dsp:nvSpPr>
        <dsp:cNvPr id="0" name=""/>
        <dsp:cNvSpPr/>
      </dsp:nvSpPr>
      <dsp:spPr>
        <a:xfrm>
          <a:off x="1285982" y="242500"/>
          <a:ext cx="624256" cy="9363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E69B8-AC34-4EFA-B9B6-2BA627BAAC09}">
      <dsp:nvSpPr>
        <dsp:cNvPr id="0" name=""/>
        <dsp:cNvSpPr/>
      </dsp:nvSpPr>
      <dsp:spPr>
        <a:xfrm>
          <a:off x="1404888" y="1493986"/>
          <a:ext cx="2853744" cy="8917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043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Правила внутрішнього трудового </a:t>
          </a:r>
          <a:r>
            <a:rPr lang="uk-UA" sz="1700" kern="1200" dirty="0" err="1" smtClean="0"/>
            <a:t>розпордку</a:t>
          </a:r>
          <a:endParaRPr lang="ru-RU" sz="1700" kern="1200" dirty="0"/>
        </a:p>
      </dsp:txBody>
      <dsp:txXfrm>
        <a:off x="1404888" y="1493986"/>
        <a:ext cx="2853744" cy="891795"/>
      </dsp:txXfrm>
    </dsp:sp>
    <dsp:sp modelId="{9680652E-D8D3-4E05-B520-45B1EFE28CE3}">
      <dsp:nvSpPr>
        <dsp:cNvPr id="0" name=""/>
        <dsp:cNvSpPr/>
      </dsp:nvSpPr>
      <dsp:spPr>
        <a:xfrm>
          <a:off x="1285982" y="1365171"/>
          <a:ext cx="624256" cy="9363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63F93-DA1D-419B-9FE9-C0F37BD24B15}">
      <dsp:nvSpPr>
        <dsp:cNvPr id="0" name=""/>
        <dsp:cNvSpPr/>
      </dsp:nvSpPr>
      <dsp:spPr>
        <a:xfrm>
          <a:off x="1404888" y="2616657"/>
          <a:ext cx="2853744" cy="8917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043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Посадові </a:t>
          </a:r>
          <a:r>
            <a:rPr lang="uk-UA" sz="1700" kern="1200" dirty="0" err="1" smtClean="0"/>
            <a:t>обовязки</a:t>
          </a:r>
          <a:r>
            <a:rPr lang="uk-UA" sz="1700" kern="1200" dirty="0" smtClean="0"/>
            <a:t> директора</a:t>
          </a:r>
          <a:endParaRPr lang="ru-RU" sz="1700" kern="1200" dirty="0"/>
        </a:p>
      </dsp:txBody>
      <dsp:txXfrm>
        <a:off x="1404888" y="2616657"/>
        <a:ext cx="2853744" cy="891795"/>
      </dsp:txXfrm>
    </dsp:sp>
    <dsp:sp modelId="{03F05E73-3E66-43F8-AFA9-121066DF5661}">
      <dsp:nvSpPr>
        <dsp:cNvPr id="0" name=""/>
        <dsp:cNvSpPr/>
      </dsp:nvSpPr>
      <dsp:spPr>
        <a:xfrm>
          <a:off x="1285982" y="2487843"/>
          <a:ext cx="624256" cy="9363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A3811-B4D8-43C5-B7B0-8C9A57181BA6}">
      <dsp:nvSpPr>
        <dsp:cNvPr id="0" name=""/>
        <dsp:cNvSpPr/>
      </dsp:nvSpPr>
      <dsp:spPr>
        <a:xfrm>
          <a:off x="1404888" y="3739328"/>
          <a:ext cx="2853744" cy="8917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043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Закони України про освіту</a:t>
          </a:r>
          <a:endParaRPr lang="ru-RU" sz="1700" kern="1200" dirty="0"/>
        </a:p>
      </dsp:txBody>
      <dsp:txXfrm>
        <a:off x="1404888" y="3739328"/>
        <a:ext cx="2853744" cy="891795"/>
      </dsp:txXfrm>
    </dsp:sp>
    <dsp:sp modelId="{8AFD01AF-85AE-46C2-8C51-168EFBE921AC}">
      <dsp:nvSpPr>
        <dsp:cNvPr id="0" name=""/>
        <dsp:cNvSpPr/>
      </dsp:nvSpPr>
      <dsp:spPr>
        <a:xfrm>
          <a:off x="1285982" y="3610514"/>
          <a:ext cx="624256" cy="9363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D77EA-D156-4080-B4A7-B5B4C12B5D63}">
      <dsp:nvSpPr>
        <dsp:cNvPr id="0" name=""/>
        <dsp:cNvSpPr/>
      </dsp:nvSpPr>
      <dsp:spPr>
        <a:xfrm>
          <a:off x="0" y="0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Якісна реалізація завдань дошкільної освіти, визначених Законом України «Про дошкільну освіту» та забезпечення рівня дошкільної освіти в межах державних вимог до її змісту й обсягу </a:t>
          </a:r>
          <a:endParaRPr lang="ru-RU" sz="1300" b="1" kern="1200" dirty="0"/>
        </a:p>
      </dsp:txBody>
      <dsp:txXfrm>
        <a:off x="25694" y="25694"/>
        <a:ext cx="4700789" cy="825864"/>
      </dsp:txXfrm>
    </dsp:sp>
    <dsp:sp modelId="{457E3335-D1DD-4A23-BA83-3CD09805308D}">
      <dsp:nvSpPr>
        <dsp:cNvPr id="0" name=""/>
        <dsp:cNvSpPr/>
      </dsp:nvSpPr>
      <dsp:spPr>
        <a:xfrm>
          <a:off x="429387" y="999093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Контроль за відповідністю застосованих форм, методів і засобів розвитку, виховання й навчання дітей в закладі</a:t>
          </a:r>
          <a:endParaRPr lang="ru-RU" sz="1300" b="1" kern="1200" dirty="0"/>
        </a:p>
      </dsp:txBody>
      <dsp:txXfrm>
        <a:off x="455081" y="1024787"/>
        <a:ext cx="4699062" cy="825864"/>
      </dsp:txXfrm>
    </dsp:sp>
    <dsp:sp modelId="{C3020482-9674-4A2E-96DA-E24D8B41C8B2}">
      <dsp:nvSpPr>
        <dsp:cNvPr id="0" name=""/>
        <dsp:cNvSpPr/>
      </dsp:nvSpPr>
      <dsp:spPr>
        <a:xfrm>
          <a:off x="858774" y="1998186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Формування мережі, комплектування груп відповідно до запиту батьків</a:t>
          </a:r>
          <a:endParaRPr lang="ru-RU" sz="1300" b="1" kern="1200" dirty="0"/>
        </a:p>
      </dsp:txBody>
      <dsp:txXfrm>
        <a:off x="884468" y="2023880"/>
        <a:ext cx="4699062" cy="825864"/>
      </dsp:txXfrm>
    </dsp:sp>
    <dsp:sp modelId="{DCE6EDD8-B838-4019-854C-9832F0BB9B73}">
      <dsp:nvSpPr>
        <dsp:cNvPr id="0" name=""/>
        <dsp:cNvSpPr/>
      </dsp:nvSpPr>
      <dsp:spPr>
        <a:xfrm>
          <a:off x="1288161" y="2997279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Дотримання санітарно – гігієнічних, протипожежних норм і правил техніки безпеки, вимог безпечної життєдіяльності дітей і працівників</a:t>
          </a:r>
          <a:endParaRPr lang="ru-RU" sz="1300" b="1" kern="1200" dirty="0"/>
        </a:p>
      </dsp:txBody>
      <dsp:txXfrm>
        <a:off x="1313855" y="3022973"/>
        <a:ext cx="4699062" cy="825864"/>
      </dsp:txXfrm>
    </dsp:sp>
    <dsp:sp modelId="{48263B67-3025-4D5F-905B-62604C237CF0}">
      <dsp:nvSpPr>
        <dsp:cNvPr id="0" name=""/>
        <dsp:cNvSpPr/>
      </dsp:nvSpPr>
      <dsp:spPr>
        <a:xfrm>
          <a:off x="1717548" y="3996372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Підтримка ініціатив, як з боку батьків так і збоку працівників закладу, щодо вдосконалення </a:t>
          </a:r>
          <a:r>
            <a:rPr lang="uk-UA" sz="1300" b="1" kern="1200" dirty="0" err="1" smtClean="0"/>
            <a:t>навчально</a:t>
          </a:r>
          <a:r>
            <a:rPr lang="uk-UA" sz="1300" b="1" kern="1200" dirty="0" smtClean="0"/>
            <a:t> – виховного процесу</a:t>
          </a:r>
          <a:endParaRPr lang="ru-RU" sz="1300" b="1" kern="1200" dirty="0"/>
        </a:p>
      </dsp:txBody>
      <dsp:txXfrm>
        <a:off x="1743242" y="4022066"/>
        <a:ext cx="4699062" cy="825864"/>
      </dsp:txXfrm>
    </dsp:sp>
    <dsp:sp modelId="{B68FBEE4-57FF-40B7-A8E7-79507BB43583}">
      <dsp:nvSpPr>
        <dsp:cNvPr id="0" name=""/>
        <dsp:cNvSpPr/>
      </dsp:nvSpPr>
      <dsp:spPr>
        <a:xfrm>
          <a:off x="5179837" y="640881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308135" y="640881"/>
        <a:ext cx="313618" cy="429086"/>
      </dsp:txXfrm>
    </dsp:sp>
    <dsp:sp modelId="{FA87EE2C-766F-4CF8-8114-0DB86F263B32}">
      <dsp:nvSpPr>
        <dsp:cNvPr id="0" name=""/>
        <dsp:cNvSpPr/>
      </dsp:nvSpPr>
      <dsp:spPr>
        <a:xfrm>
          <a:off x="5609224" y="1639974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737522" y="1639974"/>
        <a:ext cx="313618" cy="429086"/>
      </dsp:txXfrm>
    </dsp:sp>
    <dsp:sp modelId="{F3157854-B2B5-4EAA-8731-8A5992C1E7CC}">
      <dsp:nvSpPr>
        <dsp:cNvPr id="0" name=""/>
        <dsp:cNvSpPr/>
      </dsp:nvSpPr>
      <dsp:spPr>
        <a:xfrm>
          <a:off x="6038611" y="262444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166909" y="2624447"/>
        <a:ext cx="313618" cy="429086"/>
      </dsp:txXfrm>
    </dsp:sp>
    <dsp:sp modelId="{F993C06E-F91C-4014-88ED-4F4F8CAF68E9}">
      <dsp:nvSpPr>
        <dsp:cNvPr id="0" name=""/>
        <dsp:cNvSpPr/>
      </dsp:nvSpPr>
      <dsp:spPr>
        <a:xfrm>
          <a:off x="6467998" y="363328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596296" y="3633287"/>
        <a:ext cx="313618" cy="42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365104"/>
            <a:ext cx="6172200" cy="194421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6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за 2020/2021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32656"/>
            <a:ext cx="6172200" cy="1371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Миколаївської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ради</a:t>
            </a:r>
            <a:endParaRPr lang="ru-RU" sz="29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Заклад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№ 118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ясла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- садок)</a:t>
            </a:r>
            <a:endParaRPr lang="ru-RU" sz="29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комбінованого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типу “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Соколятко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9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6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Віковий ценз педагогічних працівників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920318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4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Результати атестації та підвищення кваліфікації педагогічних працівників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2020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За минулий навчальний рік на курсах при Миколаївському обласному інституті післядипломної педагогічної  освіти підвищили свою фахову майстерність 11 педагогів. У другому півріччі 2021 року запланована курсова перепідготовка ще 4 педагогів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Проатестовано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10 осіб: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підтверджено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відповідність займаній посаді та раніше присвоєним кваліфікаційній категорії «спеціаліст вищої категорії» та педагогічне звання «вихователь - методист» - 2 особи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підтверджено відповідність займаній посаді та раніше встановлений 11 тарифний розряд та педагогічне звання  «вихователь - методист» - 1 особа;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підтверджено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відповідність займаній посаді та  встановлено кваліфікаційну категорію «спеціаліст вищої категорії» – 1 особа;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підтверджено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відповідність займаній посаді та встановлено кваліфікаційну категорію «спеціаліст I категорії» - 2 особи;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підтверджено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відповідність займаній посаді та встановлено кваліфікаційну категорію «спеціаліст II категорії» - 1 особа;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підтверджено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відповідність займаній посаді та встановлено 11 тарифний розряд – 3 особи.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Соціальний захист, збереження та зміцнення здоров'я дітей та педагогічних працівників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848566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89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Психологічна готовність дітей старшого дошкільного віку до навчання школи</a:t>
            </a:r>
            <a:br>
              <a:rPr lang="uk-UA" dirty="0" smtClean="0"/>
            </a:br>
            <a:r>
              <a:rPr lang="uk-UA" dirty="0" smtClean="0"/>
              <a:t>* </a:t>
            </a:r>
            <a:r>
              <a:rPr lang="uk-UA" sz="2200" dirty="0" smtClean="0"/>
              <a:t>психологічний моніторинг охопив 57 дітей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771510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22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7971902"/>
              </p:ext>
            </p:extLst>
          </p:nvPr>
        </p:nvGraphicFramePr>
        <p:xfrm>
          <a:off x="457200" y="1600200"/>
          <a:ext cx="8147248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97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6732563"/>
              </p:ext>
            </p:extLst>
          </p:nvPr>
        </p:nvGraphicFramePr>
        <p:xfrm>
          <a:off x="457200" y="1600200"/>
          <a:ext cx="8291264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4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404664"/>
            <a:ext cx="4000872" cy="487375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2020/2021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зафіксовано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звернень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боку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тематики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вузьких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закладу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2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1" y="908720"/>
            <a:ext cx="45722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Освітній процес в ЗДО відбувається за чинними програмами</a:t>
            </a:r>
            <a:endParaRPr lang="ru-RU" dirty="0"/>
          </a:p>
        </p:txBody>
      </p:sp>
      <p:pic>
        <p:nvPicPr>
          <p:cNvPr id="2050" name="Picture 2" descr="C:\Users\a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02690"/>
            <a:ext cx="2088232" cy="27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er\Desktop\bkdo_pudz_2021_Pedrada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1" y="1916832"/>
            <a:ext cx="317513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er\Desktop\1331537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6" y="4305157"/>
            <a:ext cx="2068050" cy="255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er\Desktop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88" y="1502690"/>
            <a:ext cx="2088232" cy="27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er\Desktop\88885__0_sr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88" y="4305156"/>
            <a:ext cx="2088232" cy="255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Пріоритетними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в 2020/2021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слідуючи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Сприяння опануванню педагогами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язбережувальних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інноваційних технологій в організації освітнього процесу у спеціальних та інклюзивних групах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монологічне мовлення дітей дошкільного віку пі час навчання складати розповіді за картиною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Удосконалювати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фізкультурно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оздоровчої роботи ЗДО засобами фізичних вправ;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9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Зведена таблиця визначення рівня досягнень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дітей раннього віку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 2020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500808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29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5238111"/>
              </p:ext>
            </p:extLst>
          </p:nvPr>
        </p:nvGraphicFramePr>
        <p:xfrm>
          <a:off x="4300139" y="1196752"/>
          <a:ext cx="453650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aser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7" y="2204864"/>
            <a:ext cx="417646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Зведена таблиця визначення рівня досягнень дітей дошкільного віку за 2020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243141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0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Результатом плідної співпраці з батьками стало придбання нових альбомів демонстраційних картин – ілюстрацій і методичні рекомендації до роботи за змістом літературних творів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er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09282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er\Desktop\unname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75305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er\Desktop\Mol_Doshk_Vik_Rozpovidaem_Razom_Bogush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3" y="3978327"/>
            <a:ext cx="3960439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er\Desktop\10107161u-400-5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4259"/>
            <a:ext cx="2088232" cy="30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 виконання варіативної частини Базового компоненту дошкільної освіти в ЗДО № 118 «Соколятко» впродовж 2020/2021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працювали гуртки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94920" cy="4873752"/>
          </a:xfrm>
        </p:spPr>
        <p:txBody>
          <a:bodyPr>
            <a:normAutofit fontScale="92500" lnSpcReduction="10000"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Художньо-естетичного спрямування:</a:t>
            </a:r>
          </a:p>
          <a:p>
            <a:pPr marL="0" indent="0">
              <a:buNone/>
            </a:pPr>
            <a:endParaRPr lang="uk-UA" sz="1600" dirty="0" smtClean="0"/>
          </a:p>
          <a:p>
            <a:pPr lvl="0"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Гурток з розвитку творчих здібностей: засобами зображувальної діяльності «Райдуга»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працює за методичним посібником Л.Шульги: розвиток творчих здібностей дітей дошкільного віку із малювання «Барвиста радість»(схвалено педагогічною радою закладу, протокол № 1 від 27.08.2020 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lvl="0"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гуртка: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Гуць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Людмила Митрофанівна</a:t>
            </a:r>
          </a:p>
          <a:p>
            <a:pPr lvl="0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Гурток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дитячої хореографії «Веселка»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працює відповідно парціальної  програми А.Шевчук «Дитяча хореографія»(схвалено педагогічною радою закладу, протокол № 1 від 27.08.2020 р.) </a:t>
            </a:r>
          </a:p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гуртка: Соловйова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Оксана Олександрівна </a:t>
            </a:r>
          </a:p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Фізичного спрямування:</a:t>
            </a:r>
          </a:p>
          <a:p>
            <a:pPr lvl="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Гурток з розвитку фізичних вмінь та навичок «Школа м’яча»</a:t>
            </a:r>
          </a:p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гуртка: Сінченко Людмила Михайлівна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E:\118\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89" y="3068960"/>
            <a:ext cx="2667667" cy="1852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фото сотрудников сканированное\Сінченко Л.М.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88" y="5031057"/>
            <a:ext cx="2546259" cy="1806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 сотрудников сканированное\гуць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89" y="1268760"/>
            <a:ext cx="2546258" cy="1733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Інклюзивна освіта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888432" cy="48737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Запорукою успішної соціалізації дитини з ООП та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безбар'єрного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входження її в освітнє середовище є ретельна підготовча робота педагогів, які заздалегідь пристосовують середовище групи до приходу такої дитини.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Моніторингові дослідження дітей вказують на позитивний зріст динаміки протягом 2020/2021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у порівнянні з минулим роком. Діти, які систематично відвідували заклад освіти здебільшого на достатньому рівні засвоїли базові навички щодо самообслуговування, сенсорного розвитку, незначний прогрес відстежується у мовленнєвого розвитку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IMG-94b492ff6dd0926f20a37049927eaa5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32477"/>
            <a:ext cx="4379640" cy="3284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er\Desktop\img081_2_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54" y="1295633"/>
            <a:ext cx="1385867" cy="19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er\Desktop\6611-400-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2" y="1417673"/>
            <a:ext cx="1370984" cy="18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er\Desktop\unna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1417673"/>
            <a:ext cx="1211288" cy="18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заходи щодо зміцнення та модернізації матеріально-технічної бази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Методичний кабінет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поповнився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різноманітним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дидактичним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методичною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роздатковим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набором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обємним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підписка фахових, періодичних видань);</a:t>
            </a:r>
          </a:p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Музична зала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(поповнилася двома пересувними столами, установлено кондиціонер);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Ігрові майданчики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груп «Сонечко», «Бджілки», «Калинонька», «Вишенька», «Колобок» придбано дитячі дерев'яні автобуси (4 шт.) та кораблик (1 шт.);</a:t>
            </a:r>
          </a:p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Кабінет вчителя – логопеда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придбано телевізор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Залучення додаткових джерел фінансування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4032448" cy="3960440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Адміністрація закладу співпрацювала з депутатськими корпусом міста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2021 році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дитячому ігровому майданчику групи «Слоненята»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було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відремонтовано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пішохідну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доріжку та викладено тротуарною плиткою вхідну доріжку до дитячого садку.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aser\Desktop\IMG_20201005_113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90" y="1052736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er\Desktop\IMG_20210618_131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8250" y="3356991"/>
            <a:ext cx="2640540" cy="35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er\Desktop\IMG_20210618_130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1052736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організована співпраця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участю батьків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Веранда на ігровому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майданчику група 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«Слоненята»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Парканчик на ігровому</a:t>
            </a:r>
          </a:p>
          <a:p>
            <a:r>
              <a:rPr lang="uk-UA" dirty="0"/>
              <a:t>м</a:t>
            </a:r>
            <a:r>
              <a:rPr lang="uk-UA" dirty="0" smtClean="0"/>
              <a:t>айданчику група</a:t>
            </a:r>
          </a:p>
          <a:p>
            <a:r>
              <a:rPr lang="uk-UA" dirty="0" smtClean="0"/>
              <a:t>«Бджілки»                                                        </a:t>
            </a:r>
          </a:p>
        </p:txBody>
      </p:sp>
      <p:pic>
        <p:nvPicPr>
          <p:cNvPr id="3074" name="Picture 2" descr="C:\Users\aser\Desktop\IMG_20210618_130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9789"/>
            <a:ext cx="4719428" cy="353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Забезпечення організації харчування та медичного обслуговування дітей і педагогічних працівників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комунальне підприємство КОП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одержували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3-х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разове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підвечірок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двотижневим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меню (на зиму-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-весну), яке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затверджує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Держпромспоживслужба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суворо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графіком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режимом дня.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їжі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стенді меню перед харчоблоком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18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Медичне обслуговування дітей в ЗДО здійснюється згідно з наказом МОЗ та МОН України №432/496 від 30.08.2005р. «Про удосконалення медичного обслуговування дітей в ДНЗ», Положенням про медичний кабінет ДНЗ, Положенням про ізолятор ДНЗ, Закону України «Про захист населення від інфекційних хвороб №1645-111 від 06.04.2000, Постанови Кабінету Міністрів України «Про затвердження Порядку медичного обслуговування дітей в ДНЗ» №826 від 14.06.2002р., Порядку медичного обслуговування дітей в ЗДО. Медичні послуги для вихованців дошкільного закладу здійснюється сестрою медичною старшою Волковою А.В.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69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6308792"/>
              </p:ext>
            </p:extLst>
          </p:nvPr>
        </p:nvGraphicFramePr>
        <p:xfrm>
          <a:off x="3347864" y="332656"/>
          <a:ext cx="5544616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aser\Desktop\лого -СОКОЛЯТКО № 118-НОВИЙ 20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78390"/>
            <a:ext cx="3794825" cy="37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Вирішення завдань, як керівника в 2020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66862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4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19256" cy="24482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2020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ЗДО функціонувало 15 груп:</a:t>
            </a:r>
            <a:b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групи раннього розвитку;</a:t>
            </a:r>
            <a:b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груп загального розвитку;</a:t>
            </a:r>
            <a:b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інклюзивні групи;</a:t>
            </a:r>
            <a:b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спеціальні групи (з вадами мовлення)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8533629"/>
              </p:ext>
            </p:extLst>
          </p:nvPr>
        </p:nvGraphicFramePr>
        <p:xfrm>
          <a:off x="1619672" y="3284984"/>
          <a:ext cx="5584825" cy="318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467600" cy="1152128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За потужністю заклад розраховано на 159 дітей 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Загальна кількість дітей в закладі: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987573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8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81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 З метою пропагування дошкільної освіти та більш глибокого ознайомлення з роботою закладу </a:t>
            </a:r>
            <a:r>
              <a:rPr lang="uk-UA" dirty="0" smtClean="0"/>
              <a:t>створено сайт та сторінку у соціальній мережі </a:t>
            </a:r>
            <a:r>
              <a:rPr lang="en-US" dirty="0" smtClean="0"/>
              <a:t>Facebook</a:t>
            </a:r>
            <a:endParaRPr lang="ru-RU" dirty="0"/>
          </a:p>
        </p:txBody>
      </p:sp>
      <p:pic>
        <p:nvPicPr>
          <p:cNvPr id="2050" name="Picture 2" descr="G:\fr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6" y="1988840"/>
            <a:ext cx="335908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айт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72654"/>
            <a:ext cx="2857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104456" cy="42484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За штатним розкладом у закладі дошкільної освіти працює  </a:t>
            </a:r>
            <a:r>
              <a:rPr lang="ru-RU" dirty="0" smtClean="0"/>
              <a:t>58 </a:t>
            </a:r>
            <a:r>
              <a:rPr lang="uk-UA" dirty="0" smtClean="0"/>
              <a:t>робітників</a:t>
            </a:r>
            <a:r>
              <a:rPr lang="uk-UA" dirty="0"/>
              <a:t>: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 </a:t>
            </a:r>
          </a:p>
          <a:p>
            <a:pPr algn="just"/>
            <a:r>
              <a:rPr lang="uk-UA" dirty="0"/>
              <a:t>у</a:t>
            </a:r>
            <a:r>
              <a:rPr lang="uk-UA" dirty="0" smtClean="0"/>
              <a:t> педагогічному </a:t>
            </a:r>
            <a:r>
              <a:rPr lang="uk-UA" dirty="0"/>
              <a:t>складі </a:t>
            </a:r>
            <a:r>
              <a:rPr lang="uk-UA" dirty="0" smtClean="0"/>
              <a:t>колективу - 32 особи;</a:t>
            </a:r>
          </a:p>
          <a:p>
            <a:pPr algn="just"/>
            <a:r>
              <a:rPr lang="uk-UA" dirty="0" smtClean="0"/>
              <a:t>медична служба представлена </a:t>
            </a:r>
            <a:r>
              <a:rPr lang="uk-UA" dirty="0"/>
              <a:t>2 </a:t>
            </a:r>
            <a:r>
              <a:rPr lang="uk-UA" dirty="0" smtClean="0"/>
              <a:t>працівниками; </a:t>
            </a:r>
          </a:p>
          <a:p>
            <a:pPr algn="just"/>
            <a:r>
              <a:rPr lang="uk-UA" dirty="0" smtClean="0"/>
              <a:t>технічного </a:t>
            </a:r>
            <a:r>
              <a:rPr lang="uk-UA" dirty="0"/>
              <a:t>персоналу – </a:t>
            </a:r>
            <a:r>
              <a:rPr lang="uk-UA" dirty="0" smtClean="0"/>
              <a:t>24 особи</a:t>
            </a:r>
            <a:endParaRPr lang="ru-RU" dirty="0"/>
          </a:p>
        </p:txBody>
      </p:sp>
      <p:pic>
        <p:nvPicPr>
          <p:cNvPr id="2050" name="Picture 2" descr="C:\Users\aser\Desktop\IMG_20210617_144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32" y="2060848"/>
            <a:ext cx="4142005" cy="353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er\Desktop\лого -СОКОЛЯТКО № 118-НОВИЙ 20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657822" cy="16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За результатами атестації педагоги мають наступні кваліфікаційні категорії: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9482395"/>
              </p:ext>
            </p:extLst>
          </p:nvPr>
        </p:nvGraphicFramePr>
        <p:xfrm>
          <a:off x="457200" y="1600200"/>
          <a:ext cx="807524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03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552</TotalTime>
  <Words>1074</Words>
  <Application>Microsoft Office PowerPoint</Application>
  <PresentationFormat>Экран (4:3)</PresentationFormat>
  <Paragraphs>95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   Звіт керівника за 2020/2021 н.р.  </vt:lpstr>
      <vt:lpstr>Презентация PowerPoint</vt:lpstr>
      <vt:lpstr>Презентация PowerPoint</vt:lpstr>
      <vt:lpstr>Вирішення завдань, як керівника в 2020/2021 н.р.</vt:lpstr>
      <vt:lpstr>У 2020/2021 н.р. в ЗДО функціонувало 15 груп:  2 групи раннього розвитку; 6 груп загального розвитку; 4 інклюзивні групи; 3  спеціальні групи (з вадами мовлення) </vt:lpstr>
      <vt:lpstr>За потужністю заклад розраховано на 159 дітей  Загальна кількість дітей в закладі:  </vt:lpstr>
      <vt:lpstr> З метою пропагування дошкільної освіти та більш глибокого ознайомлення з роботою закладу створено сайт та сторінку у соціальній мережі Facebook</vt:lpstr>
      <vt:lpstr>Презентация PowerPoint</vt:lpstr>
      <vt:lpstr>За результатами атестації педагоги мають наступні кваліфікаційні категорії:</vt:lpstr>
      <vt:lpstr>Віковий ценз педагогічних працівників</vt:lpstr>
      <vt:lpstr>Результати атестації та підвищення кваліфікації педагогічних працівників у 2020/2021 н.р.</vt:lpstr>
      <vt:lpstr>Соціальний захист, збереження та зміцнення здоров'я дітей та педагогічних працівників</vt:lpstr>
      <vt:lpstr>Психологічна готовність дітей старшого дошкільного віку до навчання школи * психологічний моніторинг охопив 57 дітей</vt:lpstr>
      <vt:lpstr>Презентация PowerPoint</vt:lpstr>
      <vt:lpstr>Презентация PowerPoint</vt:lpstr>
      <vt:lpstr>Презентация PowerPoint</vt:lpstr>
      <vt:lpstr>Освітній процес в ЗДО відбувається за чинними програмами</vt:lpstr>
      <vt:lpstr>Пріоритетними напрямками роботи педагогічного колективу в 2020/2021 навчальному році було визначено слідуючи завдання: </vt:lpstr>
      <vt:lpstr>Зведена таблиця визначення рівня досягнень дітей раннього віку  за 2020/2021 н.р.</vt:lpstr>
      <vt:lpstr>Зведена таблиця визначення рівня досягнень дітей дошкільного віку за 2020/2021 н.р.</vt:lpstr>
      <vt:lpstr>Результатом плідної співпраці з батьками стало придбання нових альбомів демонстраційних картин – ілюстрацій і методичні рекомендації до роботи за змістом літературних творів</vt:lpstr>
      <vt:lpstr>На виконання варіативної частини Базового компоненту дошкільної освіти в ЗДО № 118 «Соколятко» впродовж 2020/2021 н.р. працювали гуртки</vt:lpstr>
      <vt:lpstr>Інклюзивна освіта</vt:lpstr>
      <vt:lpstr>заходи щодо зміцнення та модернізації матеріально-технічної бази </vt:lpstr>
      <vt:lpstr>Залучення додаткових джерел фінансування</vt:lpstr>
      <vt:lpstr>організована співпраця за участю батьків</vt:lpstr>
      <vt:lpstr>Забезпечення організації харчування та медичного обслуговування дітей і педагогічних працівників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Звіт керівника за 2020/2021 н.р.  </dc:title>
  <dc:creator>aser</dc:creator>
  <cp:lastModifiedBy>aser</cp:lastModifiedBy>
  <cp:revision>40</cp:revision>
  <dcterms:created xsi:type="dcterms:W3CDTF">2021-06-16T10:50:15Z</dcterms:created>
  <dcterms:modified xsi:type="dcterms:W3CDTF">2021-06-18T11:16:19Z</dcterms:modified>
</cp:coreProperties>
</file>